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5" r:id="rId1"/>
  </p:sldMasterIdLst>
  <p:notesMasterIdLst>
    <p:notesMasterId r:id="rId39"/>
  </p:notesMasterIdLst>
  <p:sldIdLst>
    <p:sldId id="256" r:id="rId2"/>
    <p:sldId id="257" r:id="rId3"/>
    <p:sldId id="294" r:id="rId4"/>
    <p:sldId id="259" r:id="rId5"/>
    <p:sldId id="260" r:id="rId6"/>
    <p:sldId id="261" r:id="rId7"/>
    <p:sldId id="262" r:id="rId8"/>
    <p:sldId id="263" r:id="rId9"/>
    <p:sldId id="264" r:id="rId10"/>
    <p:sldId id="265" r:id="rId11"/>
    <p:sldId id="266" r:id="rId12"/>
    <p:sldId id="295" r:id="rId13"/>
    <p:sldId id="268" r:id="rId14"/>
    <p:sldId id="296" r:id="rId15"/>
    <p:sldId id="270" r:id="rId16"/>
    <p:sldId id="271" r:id="rId17"/>
    <p:sldId id="272" r:id="rId18"/>
    <p:sldId id="273" r:id="rId19"/>
    <p:sldId id="300"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Avenir" panose="02000503020000020003" pitchFamily="2" charset="0"/>
      <p:regular r:id="rId40"/>
      <p:italic r:id="rId41"/>
    </p:embeddedFont>
    <p:embeddedFont>
      <p:font typeface="Calibri" panose="020F0502020204030204" pitchFamily="3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86D3"/>
    <a:srgbClr val="E4EB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3"/>
    <p:restoredTop sz="83891"/>
  </p:normalViewPr>
  <p:slideViewPr>
    <p:cSldViewPr snapToGrid="0" snapToObjects="1">
      <p:cViewPr varScale="1">
        <p:scale>
          <a:sx n="79" d="100"/>
          <a:sy n="79" d="100"/>
        </p:scale>
        <p:origin x="21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6f9bf53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Overview of the training process. Take the labels and the features, train an algorithm to classify those labels as accurately as possible. Model tuning is all encompassing whether it’s hyperparameters or feature engineering, etc.</a:t>
            </a:r>
            <a:endParaRPr/>
          </a:p>
        </p:txBody>
      </p:sp>
      <p:sp>
        <p:nvSpPr>
          <p:cNvPr id="302" name="Google Shape;302;g46f9bf53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f9bf535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Once our algorithm is tuned, we can deploy it and have it predict new data that comes in</a:t>
            </a:r>
            <a:endParaRPr/>
          </a:p>
        </p:txBody>
      </p:sp>
      <p:sp>
        <p:nvSpPr>
          <p:cNvPr id="315" name="Google Shape;315;g46f9bf535b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6f9bf535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46f9bf535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9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6f9bf535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6f9bf535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6f9bf535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6f9bf535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645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6f9bf535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6f9bf53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46f9bf535b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46f9bf535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Depending on the algorithm we chose, there can be different outcomes for this new observation. Ultimately, we want a model that can make an accurate prediction for this observation based on what we have seen before.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like to use this quote to give a motivation for KNN. It’s simply, who you “hang out with” in feature space should say a lot about who you are.</a:t>
            </a:r>
            <a:endParaRPr/>
          </a:p>
        </p:txBody>
      </p:sp>
      <p:sp>
        <p:nvSpPr>
          <p:cNvPr id="692" name="Google Shape;6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7feafe6b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47feafe6b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43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f9bf535b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Potential opportunity to ask students what their thoughts are.</a:t>
            </a:r>
            <a:endParaRPr/>
          </a:p>
        </p:txBody>
      </p:sp>
      <p:sp>
        <p:nvSpPr>
          <p:cNvPr id="213" name="Google Shape;213;g46f9bf53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7feafe6b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7feafe6b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47feafe6ba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47feafe6b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7feafe6b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47feafe6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7feafe6ba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7feafe6ba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47feafe6ba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47feafe6ba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47feafe6ba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47feafe6ba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47feafe6ba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47feafe6ba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default, tie goes to the closest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47feafe6ba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47feafe6ba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7feafe6ba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47feafe6ba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47feafe6ba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47feafe6ba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07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47feafe6ba_0_1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47feafe6ba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The higher the K the smoother the decision boundary will be. Conversely, the smaller the K the more jagged it will be.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47feafe6ba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47feafe6ba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47feafe6ba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47feafe6ba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47feafe6ba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47feafe6ba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The higher the K the smoother the decision boundary will be. Conversely, the smaller the K the more jagged it will be.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47feafe6b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47feafe6ba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47feafe6ba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47feafe6ba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47feafe6ba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47feafe6ba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KNN uses (by default) Euclidean distance. This means that if the scales between features are on different orders of magnitude (or in different units), one feature will dominate the classifier.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47feafe6ba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47feafe6ba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6f9bf53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purpose of supervised learning is to build a model that will predict the labels in our data by learning from the labeled data we train on.</a:t>
            </a:r>
            <a:endParaRPr/>
          </a:p>
        </p:txBody>
      </p:sp>
      <p:sp>
        <p:nvSpPr>
          <p:cNvPr id="224" name="Google Shape;224;g46f9bf53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6f9bf535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Once we have built a model, we can use it on unlabeled data to make new predictions.</a:t>
            </a:r>
            <a:endParaRPr/>
          </a:p>
        </p:txBody>
      </p:sp>
      <p:sp>
        <p:nvSpPr>
          <p:cNvPr id="237" name="Google Shape;237;g46f9bf535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6f9bf53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regression models, our answers are numeric</a:t>
            </a:r>
            <a:endParaRPr/>
          </a:p>
        </p:txBody>
      </p:sp>
      <p:sp>
        <p:nvSpPr>
          <p:cNvPr id="250" name="Google Shape;250;g46f9bf53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6f9bf535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classification models, our answers are the category labels themselves.</a:t>
            </a:r>
            <a:endParaRPr/>
          </a:p>
        </p:txBody>
      </p:sp>
      <p:sp>
        <p:nvSpPr>
          <p:cNvPr id="263" name="Google Shape;263;g46f9bf535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6f9bf535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 examples</a:t>
            </a:r>
            <a:endParaRPr/>
          </a:p>
        </p:txBody>
      </p:sp>
      <p:sp>
        <p:nvSpPr>
          <p:cNvPr id="276" name="Google Shape;276;g46f9bf535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6f9bf535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 examples</a:t>
            </a:r>
            <a:endParaRPr/>
          </a:p>
        </p:txBody>
      </p:sp>
      <p:sp>
        <p:nvSpPr>
          <p:cNvPr id="289" name="Google Shape;289;g46f9bf535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54955" y="987948"/>
            <a:ext cx="8825658" cy="33295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7200"/>
              <a:buFont typeface="Source Sans Pro"/>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lstStyle>
            <a:lvl1pPr lvl="0" algn="l">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16" name="Google Shape;16;p2"/>
          <p:cNvCxnSpPr/>
          <p:nvPr/>
        </p:nvCxnSpPr>
        <p:spPr>
          <a:xfrm>
            <a:off x="1273827" y="4562856"/>
            <a:ext cx="1249917" cy="0"/>
          </a:xfrm>
          <a:prstGeom prst="straightConnector1">
            <a:avLst/>
          </a:prstGeom>
          <a:noFill/>
          <a:ln w="50800" cap="sq" cmpd="sng">
            <a:solidFill>
              <a:srgbClr val="B0B0BC"/>
            </a:solidFill>
            <a:prstDash val="solid"/>
            <a:round/>
            <a:headEnd type="none" w="sm" len="sm"/>
            <a:tailEnd type="none" w="sm" len="sm"/>
          </a:ln>
        </p:spPr>
      </p:cxnSp>
      <p:pic>
        <p:nvPicPr>
          <p:cNvPr id="17" name="Google Shape;17;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4627" y="5166991"/>
            <a:ext cx="758395" cy="1206538"/>
          </a:xfrm>
          <a:prstGeom prst="rect">
            <a:avLst/>
          </a:prstGeom>
          <a:noFill/>
          <a:ln>
            <a:noFill/>
          </a:ln>
        </p:spPr>
      </p:pic>
      <p:sp>
        <p:nvSpPr>
          <p:cNvPr id="18" name="Google Shape;18;p2"/>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1"/>
          <p:cNvSpPr txBox="1">
            <a:spLocks noGrp="1"/>
          </p:cNvSpPr>
          <p:nvPr>
            <p:ph type="body" idx="1"/>
          </p:nvPr>
        </p:nvSpPr>
        <p:spPr>
          <a:xfrm>
            <a:off x="388936" y="1603375"/>
            <a:ext cx="4396339" cy="419576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4" name="Google Shape;74;p11"/>
          <p:cNvSpPr txBox="1">
            <a:spLocks noGrp="1"/>
          </p:cNvSpPr>
          <p:nvPr>
            <p:ph type="body" idx="2"/>
          </p:nvPr>
        </p:nvSpPr>
        <p:spPr>
          <a:xfrm>
            <a:off x="4940117" y="1598892"/>
            <a:ext cx="4396341" cy="4200245"/>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5" name="Google Shape;75;p11"/>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6" name="Google Shape;76;p11"/>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7"/>
        <p:cNvGrpSpPr/>
        <p:nvPr/>
      </p:nvGrpSpPr>
      <p:grpSpPr>
        <a:xfrm>
          <a:off x="0" y="0"/>
          <a:ext cx="0" cy="0"/>
          <a:chOff x="0" y="0"/>
          <a:chExt cx="0" cy="0"/>
        </a:xfrm>
      </p:grpSpPr>
      <p:sp>
        <p:nvSpPr>
          <p:cNvPr id="78" name="Google Shape;78;p12"/>
          <p:cNvSpPr txBox="1">
            <a:spLocks noGrp="1"/>
          </p:cNvSpPr>
          <p:nvPr>
            <p:ph type="body" idx="1"/>
          </p:nvPr>
        </p:nvSpPr>
        <p:spPr>
          <a:xfrm>
            <a:off x="388937" y="1591728"/>
            <a:ext cx="4396338"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9" name="Google Shape;79;p12"/>
          <p:cNvSpPr txBox="1">
            <a:spLocks noGrp="1"/>
          </p:cNvSpPr>
          <p:nvPr>
            <p:ph type="body" idx="2"/>
          </p:nvPr>
        </p:nvSpPr>
        <p:spPr>
          <a:xfrm>
            <a:off x="388936" y="2201328"/>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80" name="Google Shape;80;p12"/>
          <p:cNvSpPr txBox="1">
            <a:spLocks noGrp="1"/>
          </p:cNvSpPr>
          <p:nvPr>
            <p:ph type="body" idx="3"/>
          </p:nvPr>
        </p:nvSpPr>
        <p:spPr>
          <a:xfrm>
            <a:off x="4940119" y="1591728"/>
            <a:ext cx="4396339"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1" name="Google Shape;81;p12"/>
          <p:cNvSpPr txBox="1">
            <a:spLocks noGrp="1"/>
          </p:cNvSpPr>
          <p:nvPr>
            <p:ph type="body" idx="4"/>
          </p:nvPr>
        </p:nvSpPr>
        <p:spPr>
          <a:xfrm>
            <a:off x="4940119" y="2201328"/>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82" name="Google Shape;82;p12"/>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3" name="Google Shape;83;p12"/>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763735" y="1209675"/>
            <a:ext cx="3401064" cy="1447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2400"/>
              <a:buFont typeface="Source Sans Pro"/>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763735" y="2891155"/>
            <a:ext cx="3401063" cy="289559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87" name="Google Shape;87;p13"/>
          <p:cNvCxnSpPr/>
          <p:nvPr/>
        </p:nvCxnSpPr>
        <p:spPr>
          <a:xfrm>
            <a:off x="4438650" y="1087501"/>
            <a:ext cx="0" cy="4842129"/>
          </a:xfrm>
          <a:prstGeom prst="straightConnector1">
            <a:avLst/>
          </a:prstGeom>
          <a:noFill/>
          <a:ln w="19050" cap="sq" cmpd="sng">
            <a:solidFill>
              <a:srgbClr val="B0B0BC"/>
            </a:solidFill>
            <a:prstDash val="solid"/>
            <a:round/>
            <a:headEnd type="none" w="sm" len="sm"/>
            <a:tailEnd type="none" w="sm" len="sm"/>
          </a:ln>
        </p:spPr>
      </p:cxnSp>
      <p:sp>
        <p:nvSpPr>
          <p:cNvPr id="88" name="Google Shape;88;p13"/>
          <p:cNvSpPr>
            <a:spLocks noGrp="1"/>
          </p:cNvSpPr>
          <p:nvPr>
            <p:ph type="pic" idx="2"/>
          </p:nvPr>
        </p:nvSpPr>
        <p:spPr>
          <a:xfrm>
            <a:off x="4712501" y="1209675"/>
            <a:ext cx="6098373" cy="4577080"/>
          </a:xfrm>
          <a:prstGeom prst="roundRect">
            <a:avLst>
              <a:gd name="adj" fmla="val 1858"/>
            </a:avLst>
          </a:prstGeom>
          <a:solidFill>
            <a:schemeClr val="lt2">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93006" y="4876787"/>
            <a:ext cx="9570194" cy="56673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2400"/>
              <a:buFont typeface="Source Sans Pro"/>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a:spLocks noGrp="1"/>
          </p:cNvSpPr>
          <p:nvPr>
            <p:ph type="pic" idx="2"/>
          </p:nvPr>
        </p:nvSpPr>
        <p:spPr>
          <a:xfrm>
            <a:off x="793004" y="762000"/>
            <a:ext cx="9570195" cy="3640666"/>
          </a:xfrm>
          <a:prstGeom prst="roundRect">
            <a:avLst>
              <a:gd name="adj" fmla="val 1858"/>
            </a:avLst>
          </a:prstGeom>
          <a:solidFill>
            <a:schemeClr val="lt2">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92" name="Google Shape;92;p14"/>
          <p:cNvSpPr txBox="1">
            <a:spLocks noGrp="1"/>
          </p:cNvSpPr>
          <p:nvPr>
            <p:ph type="body" idx="1"/>
          </p:nvPr>
        </p:nvSpPr>
        <p:spPr>
          <a:xfrm>
            <a:off x="793005" y="5443525"/>
            <a:ext cx="9570193" cy="49371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93" name="Google Shape;93;p14"/>
          <p:cNvCxnSpPr/>
          <p:nvPr/>
        </p:nvCxnSpPr>
        <p:spPr>
          <a:xfrm>
            <a:off x="793005" y="4816208"/>
            <a:ext cx="957019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94"/>
        <p:cNvGrpSpPr/>
        <p:nvPr/>
      </p:nvGrpSpPr>
      <p:grpSpPr>
        <a:xfrm>
          <a:off x="0" y="0"/>
          <a:ext cx="0" cy="0"/>
          <a:chOff x="0" y="0"/>
          <a:chExt cx="0" cy="0"/>
        </a:xfrm>
      </p:grpSpPr>
      <p:sp>
        <p:nvSpPr>
          <p:cNvPr id="95" name="Google Shape;95;p15"/>
          <p:cNvSpPr txBox="1">
            <a:spLocks noGrp="1"/>
          </p:cNvSpPr>
          <p:nvPr>
            <p:ph type="body" idx="1"/>
          </p:nvPr>
        </p:nvSpPr>
        <p:spPr>
          <a:xfrm>
            <a:off x="652463" y="3641349"/>
            <a:ext cx="2940050"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6" name="Google Shape;96;p15"/>
          <p:cNvSpPr>
            <a:spLocks noGrp="1"/>
          </p:cNvSpPr>
          <p:nvPr>
            <p:ph type="pic" idx="2"/>
          </p:nvPr>
        </p:nvSpPr>
        <p:spPr>
          <a:xfrm>
            <a:off x="652463" y="1819275"/>
            <a:ext cx="2940050"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97" name="Google Shape;97;p15"/>
          <p:cNvSpPr txBox="1">
            <a:spLocks noGrp="1"/>
          </p:cNvSpPr>
          <p:nvPr>
            <p:ph type="body" idx="3"/>
          </p:nvPr>
        </p:nvSpPr>
        <p:spPr>
          <a:xfrm>
            <a:off x="652463" y="4217611"/>
            <a:ext cx="2940050"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8" name="Google Shape;98;p15"/>
          <p:cNvSpPr txBox="1">
            <a:spLocks noGrp="1"/>
          </p:cNvSpPr>
          <p:nvPr>
            <p:ph type="body" idx="4"/>
          </p:nvPr>
        </p:nvSpPr>
        <p:spPr>
          <a:xfrm>
            <a:off x="3889375" y="3641349"/>
            <a:ext cx="2930525"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9" name="Google Shape;99;p15"/>
          <p:cNvSpPr>
            <a:spLocks noGrp="1"/>
          </p:cNvSpPr>
          <p:nvPr>
            <p:ph type="pic" idx="5"/>
          </p:nvPr>
        </p:nvSpPr>
        <p:spPr>
          <a:xfrm>
            <a:off x="3889374" y="1819275"/>
            <a:ext cx="2930525"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100" name="Google Shape;100;p15"/>
          <p:cNvSpPr txBox="1">
            <a:spLocks noGrp="1"/>
          </p:cNvSpPr>
          <p:nvPr>
            <p:ph type="body" idx="6"/>
          </p:nvPr>
        </p:nvSpPr>
        <p:spPr>
          <a:xfrm>
            <a:off x="3888022" y="4217610"/>
            <a:ext cx="2934406"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1" name="Google Shape;101;p15"/>
          <p:cNvSpPr txBox="1">
            <a:spLocks noGrp="1"/>
          </p:cNvSpPr>
          <p:nvPr>
            <p:ph type="body" idx="7"/>
          </p:nvPr>
        </p:nvSpPr>
        <p:spPr>
          <a:xfrm>
            <a:off x="7124700" y="3641349"/>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2" name="Google Shape;102;p15"/>
          <p:cNvSpPr>
            <a:spLocks noGrp="1"/>
          </p:cNvSpPr>
          <p:nvPr>
            <p:ph type="pic" idx="8"/>
          </p:nvPr>
        </p:nvSpPr>
        <p:spPr>
          <a:xfrm>
            <a:off x="7124699" y="1819275"/>
            <a:ext cx="2932113" cy="1524000"/>
          </a:xfrm>
          <a:prstGeom prst="roundRect">
            <a:avLst>
              <a:gd name="adj" fmla="val 1858"/>
            </a:avLst>
          </a:prstGeom>
          <a:solidFill>
            <a:schemeClr val="lt1">
              <a:alpha val="24705"/>
            </a:schemeClr>
          </a:solid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1pPr>
            <a:lvl2pPr marR="0" lvl="1"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2pPr>
            <a:lvl3pPr marR="0" lvl="2"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3pPr>
            <a:lvl4pPr marR="0" lvl="3"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4pPr>
            <a:lvl5pPr marR="0" lvl="4"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5pPr>
            <a:lvl6pPr marR="0" lvl="5"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6pPr>
            <a:lvl7pPr marR="0" lvl="6"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7pPr>
            <a:lvl8pPr marR="0" lvl="7"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8pPr>
            <a:lvl9pPr marR="0" lvl="8" algn="l" rtl="0">
              <a:spcBef>
                <a:spcPts val="1000"/>
              </a:spcBef>
              <a:spcAft>
                <a:spcPts val="0"/>
              </a:spcAft>
              <a:buClr>
                <a:srgbClr val="B0B0BC"/>
              </a:buClr>
              <a:buSzPts val="1280"/>
              <a:buFont typeface="Noto Sans Symbols"/>
              <a:buNone/>
              <a:defRPr sz="1600" b="0" i="0" u="none" strike="noStrike" cap="none">
                <a:solidFill>
                  <a:schemeClr val="lt1"/>
                </a:solidFill>
                <a:latin typeface="Source Sans Pro"/>
                <a:ea typeface="Source Sans Pro"/>
                <a:cs typeface="Source Sans Pro"/>
                <a:sym typeface="Source Sans Pro"/>
              </a:defRPr>
            </a:lvl9pPr>
          </a:lstStyle>
          <a:p>
            <a:endParaRPr/>
          </a:p>
        </p:txBody>
      </p:sp>
      <p:sp>
        <p:nvSpPr>
          <p:cNvPr id="103" name="Google Shape;103;p15"/>
          <p:cNvSpPr txBox="1">
            <a:spLocks noGrp="1"/>
          </p:cNvSpPr>
          <p:nvPr>
            <p:ph type="body" idx="9"/>
          </p:nvPr>
        </p:nvSpPr>
        <p:spPr>
          <a:xfrm>
            <a:off x="7124575" y="4217608"/>
            <a:ext cx="2935997" cy="148786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04" name="Google Shape;104;p15"/>
          <p:cNvCxnSpPr/>
          <p:nvPr/>
        </p:nvCxnSpPr>
        <p:spPr>
          <a:xfrm>
            <a:off x="3726142" y="1743075"/>
            <a:ext cx="0" cy="3962400"/>
          </a:xfrm>
          <a:prstGeom prst="straightConnector1">
            <a:avLst/>
          </a:prstGeom>
          <a:noFill/>
          <a:ln w="12700" cap="flat" cmpd="sng">
            <a:solidFill>
              <a:srgbClr val="B0B0BC">
                <a:alpha val="40000"/>
              </a:srgbClr>
            </a:solidFill>
            <a:prstDash val="solid"/>
            <a:round/>
            <a:headEnd type="none" w="sm" len="sm"/>
            <a:tailEnd type="none" w="sm" len="sm"/>
          </a:ln>
        </p:spPr>
      </p:cxnSp>
      <p:cxnSp>
        <p:nvCxnSpPr>
          <p:cNvPr id="105" name="Google Shape;105;p15"/>
          <p:cNvCxnSpPr/>
          <p:nvPr/>
        </p:nvCxnSpPr>
        <p:spPr>
          <a:xfrm>
            <a:off x="6962227" y="1743075"/>
            <a:ext cx="0" cy="3966882"/>
          </a:xfrm>
          <a:prstGeom prst="straightConnector1">
            <a:avLst/>
          </a:prstGeom>
          <a:noFill/>
          <a:ln w="12700" cap="flat" cmpd="sng">
            <a:solidFill>
              <a:srgbClr val="B0B0BC">
                <a:alpha val="40000"/>
              </a:srgbClr>
            </a:solidFill>
            <a:prstDash val="solid"/>
            <a:round/>
            <a:headEnd type="none" w="sm" len="sm"/>
            <a:tailEnd type="none" w="sm" len="sm"/>
          </a:ln>
        </p:spPr>
      </p:cxnSp>
      <p:sp>
        <p:nvSpPr>
          <p:cNvPr id="106" name="Google Shape;106;p15"/>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07" name="Google Shape;107;p15"/>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88935" y="1590675"/>
            <a:ext cx="9660917" cy="4195481"/>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cxnSp>
        <p:nvCxnSpPr>
          <p:cNvPr id="22" name="Google Shape;22;p3"/>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625987" y="2962275"/>
            <a:ext cx="2946866"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 name="Google Shape;25;p4"/>
          <p:cNvSpPr txBox="1">
            <a:spLocks noGrp="1"/>
          </p:cNvSpPr>
          <p:nvPr>
            <p:ph type="body" idx="2"/>
          </p:nvPr>
        </p:nvSpPr>
        <p:spPr>
          <a:xfrm>
            <a:off x="645503" y="3648075"/>
            <a:ext cx="2927350"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 name="Google Shape;26;p4"/>
          <p:cNvSpPr txBox="1">
            <a:spLocks noGrp="1"/>
          </p:cNvSpPr>
          <p:nvPr>
            <p:ph type="body" idx="3"/>
          </p:nvPr>
        </p:nvSpPr>
        <p:spPr>
          <a:xfrm>
            <a:off x="3876699" y="2962275"/>
            <a:ext cx="2936241"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7" name="Google Shape;27;p4"/>
          <p:cNvSpPr txBox="1">
            <a:spLocks noGrp="1"/>
          </p:cNvSpPr>
          <p:nvPr>
            <p:ph type="body" idx="4"/>
          </p:nvPr>
        </p:nvSpPr>
        <p:spPr>
          <a:xfrm>
            <a:off x="3866146" y="3648075"/>
            <a:ext cx="2946794"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8" name="Google Shape;28;p4"/>
          <p:cNvSpPr txBox="1">
            <a:spLocks noGrp="1"/>
          </p:cNvSpPr>
          <p:nvPr>
            <p:ph type="body" idx="5"/>
          </p:nvPr>
        </p:nvSpPr>
        <p:spPr>
          <a:xfrm>
            <a:off x="7117740" y="2962275"/>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B0B0BC"/>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9" name="Google Shape;29;p4"/>
          <p:cNvSpPr txBox="1">
            <a:spLocks noGrp="1"/>
          </p:cNvSpPr>
          <p:nvPr>
            <p:ph type="body" idx="6"/>
          </p:nvPr>
        </p:nvSpPr>
        <p:spPr>
          <a:xfrm>
            <a:off x="7117740" y="3648075"/>
            <a:ext cx="2932113" cy="238125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0" name="Google Shape;30;p4"/>
          <p:cNvCxnSpPr/>
          <p:nvPr/>
        </p:nvCxnSpPr>
        <p:spPr>
          <a:xfrm>
            <a:off x="3719182" y="3114675"/>
            <a:ext cx="0" cy="2914650"/>
          </a:xfrm>
          <a:prstGeom prst="straightConnector1">
            <a:avLst/>
          </a:prstGeom>
          <a:noFill/>
          <a:ln w="12700" cap="flat" cmpd="sng">
            <a:solidFill>
              <a:srgbClr val="B0B0BC">
                <a:alpha val="40000"/>
              </a:srgbClr>
            </a:solidFill>
            <a:prstDash val="solid"/>
            <a:round/>
            <a:headEnd type="none" w="sm" len="sm"/>
            <a:tailEnd type="none" w="sm" len="sm"/>
          </a:ln>
        </p:spPr>
      </p:cxnSp>
      <p:cxnSp>
        <p:nvCxnSpPr>
          <p:cNvPr id="31" name="Google Shape;31;p4"/>
          <p:cNvCxnSpPr/>
          <p:nvPr/>
        </p:nvCxnSpPr>
        <p:spPr>
          <a:xfrm>
            <a:off x="6955267" y="3114675"/>
            <a:ext cx="0" cy="2914650"/>
          </a:xfrm>
          <a:prstGeom prst="straightConnector1">
            <a:avLst/>
          </a:prstGeom>
          <a:noFill/>
          <a:ln w="12700" cap="flat" cmpd="sng">
            <a:solidFill>
              <a:srgbClr val="B0B0BC">
                <a:alpha val="40000"/>
              </a:srgbClr>
            </a:solidFill>
            <a:prstDash val="solid"/>
            <a:round/>
            <a:headEnd type="none" w="sm" len="sm"/>
            <a:tailEnd type="none" w="sm" len="sm"/>
          </a:ln>
        </p:spPr>
      </p:cxnSp>
      <p:sp>
        <p:nvSpPr>
          <p:cNvPr id="32" name="Google Shape;32;p4"/>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3" name="Google Shape;33;p4"/>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
        <p:nvSpPr>
          <p:cNvPr id="34" name="Google Shape;34;p4"/>
          <p:cNvSpPr/>
          <p:nvPr/>
        </p:nvSpPr>
        <p:spPr>
          <a:xfrm>
            <a:off x="721237"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35" name="Google Shape;35;p4"/>
          <p:cNvSpPr/>
          <p:nvPr/>
        </p:nvSpPr>
        <p:spPr>
          <a:xfrm>
            <a:off x="3971949"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36" name="Google Shape;36;p4"/>
          <p:cNvSpPr/>
          <p:nvPr/>
        </p:nvSpPr>
        <p:spPr>
          <a:xfrm>
            <a:off x="7212990" y="1633537"/>
            <a:ext cx="1266825" cy="126682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9" name="Google Shape;39;p5"/>
          <p:cNvCxnSpPr/>
          <p:nvPr/>
        </p:nvCxnSpPr>
        <p:spPr>
          <a:xfrm>
            <a:off x="474661" y="1120521"/>
            <a:ext cx="9955214" cy="0"/>
          </a:xfrm>
          <a:prstGeom prst="straightConnector1">
            <a:avLst/>
          </a:prstGeom>
          <a:noFill/>
          <a:ln w="19050" cap="sq" cmpd="sng">
            <a:solidFill>
              <a:srgbClr val="B0B0BC"/>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a:off x="1655996" y="1526568"/>
            <a:ext cx="8825658" cy="2619548"/>
          </a:xfrm>
          <a:prstGeom prst="rect">
            <a:avLst/>
          </a:prstGeom>
          <a:noFill/>
          <a:ln>
            <a:noFill/>
          </a:ln>
        </p:spPr>
        <p:txBody>
          <a:bodyPr spcFirstLastPara="1" wrap="square" lIns="91425" tIns="45700" rIns="91425" bIns="45700" anchor="t" anchorCtr="0"/>
          <a:lstStyle>
            <a:lvl1pPr lvl="0" algn="ctr">
              <a:spcBef>
                <a:spcPts val="0"/>
              </a:spcBef>
              <a:spcAft>
                <a:spcPts val="0"/>
              </a:spcAft>
              <a:buClr>
                <a:schemeClr val="lt2"/>
              </a:buClr>
              <a:buSzPts val="7200"/>
              <a:buFont typeface="Source Sans Pro"/>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ubTitle" idx="1"/>
          </p:nvPr>
        </p:nvSpPr>
        <p:spPr>
          <a:xfrm>
            <a:off x="1655996" y="4386855"/>
            <a:ext cx="8825658" cy="646390"/>
          </a:xfrm>
          <a:prstGeom prst="rect">
            <a:avLst/>
          </a:prstGeom>
          <a:noFill/>
          <a:ln>
            <a:noFill/>
          </a:ln>
        </p:spPr>
        <p:txBody>
          <a:bodyPr spcFirstLastPara="1" wrap="square" lIns="91425" tIns="45700" rIns="91425" bIns="45700" anchor="t" anchorCtr="0"/>
          <a:lstStyle>
            <a:lvl1pPr lvl="0" algn="ctr">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43" name="Google Shape;43;p6"/>
          <p:cNvCxnSpPr/>
          <p:nvPr/>
        </p:nvCxnSpPr>
        <p:spPr>
          <a:xfrm>
            <a:off x="5443866" y="4181856"/>
            <a:ext cx="1249917" cy="0"/>
          </a:xfrm>
          <a:prstGeom prst="straightConnector1">
            <a:avLst/>
          </a:prstGeom>
          <a:noFill/>
          <a:ln w="50800" cap="sq" cmpd="sng">
            <a:solidFill>
              <a:srgbClr val="B0B0BC"/>
            </a:solidFill>
            <a:prstDash val="solid"/>
            <a:round/>
            <a:headEnd type="none" w="sm" len="sm"/>
            <a:tailEnd type="none" w="sm" len="sm"/>
          </a:ln>
        </p:spPr>
      </p:cxnSp>
      <p:sp>
        <p:nvSpPr>
          <p:cNvPr id="44" name="Google Shape;44;p6"/>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45" name="Google Shape;45;p6"/>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5860660" y="5868191"/>
            <a:ext cx="416327" cy="5260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Page Photo">
  <p:cSld name="Full Page Photo">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cstate="screen">
            <a:alphaModFix amt="40000"/>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48" name="Google Shape;48;p7"/>
          <p:cNvSpPr txBox="1">
            <a:spLocks noGrp="1"/>
          </p:cNvSpPr>
          <p:nvPr>
            <p:ph type="body" idx="1"/>
          </p:nvPr>
        </p:nvSpPr>
        <p:spPr>
          <a:xfrm>
            <a:off x="923925" y="4057650"/>
            <a:ext cx="7534275" cy="1095375"/>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9" name="Google Shape;49;p7"/>
          <p:cNvSpPr txBox="1">
            <a:spLocks noGrp="1"/>
          </p:cNvSpPr>
          <p:nvPr>
            <p:ph type="title"/>
          </p:nvPr>
        </p:nvSpPr>
        <p:spPr>
          <a:xfrm>
            <a:off x="923925" y="1976718"/>
            <a:ext cx="7534275" cy="1842807"/>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1"/>
              </a:buClr>
              <a:buSzPts val="6000"/>
              <a:buFont typeface="Source Sans Pro"/>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p:nvPr/>
        </p:nvSpPr>
        <p:spPr>
          <a:xfrm>
            <a:off x="110855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20248" y="480150"/>
            <a:ext cx="416327" cy="5260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52"/>
        <p:cNvGrpSpPr/>
        <p:nvPr/>
      </p:nvGrpSpPr>
      <p:grpSpPr>
        <a:xfrm>
          <a:off x="0" y="0"/>
          <a:ext cx="0" cy="0"/>
          <a:chOff x="0" y="0"/>
          <a:chExt cx="0" cy="0"/>
        </a:xfrm>
      </p:grpSpPr>
      <p:pic>
        <p:nvPicPr>
          <p:cNvPr id="53" name="Google Shape;53;p8"/>
          <p:cNvPicPr preferRelativeResize="0"/>
          <p:nvPr/>
        </p:nvPicPr>
        <p:blipFill rotWithShape="1">
          <a:blip r:embed="rId2" cstate="screen">
            <a:alphaModFix amt="40000"/>
            <a:extLst>
              <a:ext uri="{28A0092B-C50C-407E-A947-70E740481C1C}">
                <a14:useLocalDpi xmlns:a14="http://schemas.microsoft.com/office/drawing/2010/main"/>
              </a:ext>
            </a:extLst>
          </a:blip>
          <a:srcRect/>
          <a:stretch/>
        </p:blipFill>
        <p:spPr>
          <a:xfrm>
            <a:off x="0" y="0"/>
            <a:ext cx="2047875" cy="6858000"/>
          </a:xfrm>
          <a:prstGeom prst="rect">
            <a:avLst/>
          </a:prstGeom>
          <a:noFill/>
          <a:ln>
            <a:noFill/>
          </a:ln>
        </p:spPr>
      </p:pic>
      <p:sp>
        <p:nvSpPr>
          <p:cNvPr id="54" name="Google Shape;54;p8"/>
          <p:cNvSpPr txBox="1">
            <a:spLocks noGrp="1"/>
          </p:cNvSpPr>
          <p:nvPr>
            <p:ph type="title"/>
          </p:nvPr>
        </p:nvSpPr>
        <p:spPr>
          <a:xfrm>
            <a:off x="2338383" y="1447799"/>
            <a:ext cx="7720018" cy="328612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Source Sans Pro"/>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2366957" y="5457825"/>
            <a:ext cx="7279649" cy="498747"/>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b="0" i="0" cap="small">
                <a:solidFill>
                  <a:srgbClr val="B0B0BC"/>
                </a:solidFill>
                <a:latin typeface="Source Sans Pro"/>
                <a:ea typeface="Source Sans Pro"/>
                <a:cs typeface="Source Sans Pro"/>
                <a:sym typeface="Source Sans Pro"/>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6" name="Google Shape;56;p8"/>
          <p:cNvSpPr txBox="1"/>
          <p:nvPr/>
        </p:nvSpPr>
        <p:spPr>
          <a:xfrm>
            <a:off x="1488845" y="971253"/>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B0B0BC"/>
                </a:solidFill>
                <a:latin typeface="Arial"/>
                <a:ea typeface="Arial"/>
                <a:cs typeface="Arial"/>
                <a:sym typeface="Arial"/>
              </a:rPr>
              <a:t>“</a:t>
            </a:r>
            <a:endParaRPr/>
          </a:p>
        </p:txBody>
      </p:sp>
      <p:sp>
        <p:nvSpPr>
          <p:cNvPr id="57" name="Google Shape;57;p8"/>
          <p:cNvSpPr txBox="1"/>
          <p:nvPr/>
        </p:nvSpPr>
        <p:spPr>
          <a:xfrm>
            <a:off x="10054390" y="3986802"/>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B0B0BC"/>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Side Image">
  <p:cSld name="Content with Side Image">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cstate="screen">
            <a:alphaModFix amt="40000"/>
            <a:extLst>
              <a:ext uri="{28A0092B-C50C-407E-A947-70E740481C1C}">
                <a14:useLocalDpi xmlns:a14="http://schemas.microsoft.com/office/drawing/2010/main"/>
              </a:ext>
            </a:extLst>
          </a:blip>
          <a:srcRect/>
          <a:stretch/>
        </p:blipFill>
        <p:spPr>
          <a:xfrm>
            <a:off x="0" y="0"/>
            <a:ext cx="2047875" cy="6858000"/>
          </a:xfrm>
          <a:prstGeom prst="rect">
            <a:avLst/>
          </a:prstGeom>
          <a:noFill/>
          <a:ln>
            <a:noFill/>
          </a:ln>
        </p:spPr>
      </p:pic>
      <p:sp>
        <p:nvSpPr>
          <p:cNvPr id="60" name="Google Shape;60;p9"/>
          <p:cNvSpPr txBox="1">
            <a:spLocks noGrp="1"/>
          </p:cNvSpPr>
          <p:nvPr>
            <p:ph type="title"/>
          </p:nvPr>
        </p:nvSpPr>
        <p:spPr>
          <a:xfrm>
            <a:off x="2338383" y="1234439"/>
            <a:ext cx="7720018" cy="828041"/>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Source Sans Pro"/>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1" name="Google Shape;61;p9"/>
          <p:cNvCxnSpPr/>
          <p:nvPr/>
        </p:nvCxnSpPr>
        <p:spPr>
          <a:xfrm>
            <a:off x="2338383" y="2062480"/>
            <a:ext cx="8091492" cy="0"/>
          </a:xfrm>
          <a:prstGeom prst="straightConnector1">
            <a:avLst/>
          </a:prstGeom>
          <a:noFill/>
          <a:ln w="19050" cap="sq" cmpd="sng">
            <a:solidFill>
              <a:srgbClr val="B0B0BC"/>
            </a:solidFill>
            <a:prstDash val="solid"/>
            <a:round/>
            <a:headEnd type="none" w="sm" len="sm"/>
            <a:tailEnd type="none" w="sm" len="sm"/>
          </a:ln>
        </p:spPr>
      </p:cxnSp>
      <p:sp>
        <p:nvSpPr>
          <p:cNvPr id="62" name="Google Shape;62;p9"/>
          <p:cNvSpPr txBox="1">
            <a:spLocks noGrp="1"/>
          </p:cNvSpPr>
          <p:nvPr>
            <p:ph type="body" idx="1"/>
          </p:nvPr>
        </p:nvSpPr>
        <p:spPr>
          <a:xfrm>
            <a:off x="2338383" y="2393632"/>
            <a:ext cx="7720018" cy="2361248"/>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9"/>
          <p:cNvSpPr/>
          <p:nvPr/>
        </p:nvSpPr>
        <p:spPr>
          <a:xfrm>
            <a:off x="2338383" y="4968240"/>
            <a:ext cx="4672017" cy="65024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Source Sans Pro"/>
                <a:ea typeface="Source Sans Pro"/>
                <a:cs typeface="Source Sans Pro"/>
                <a:sym typeface="Source Sans Pro"/>
              </a:rPr>
              <a:t>CALL OUT or CALL TO ACTION can go here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1655996" y="1526568"/>
            <a:ext cx="8825658" cy="1683992"/>
          </a:xfrm>
          <a:prstGeom prst="rect">
            <a:avLst/>
          </a:prstGeom>
          <a:noFill/>
          <a:ln>
            <a:noFill/>
          </a:ln>
        </p:spPr>
        <p:txBody>
          <a:bodyPr spcFirstLastPara="1" wrap="square" lIns="91425" tIns="45700" rIns="91425" bIns="45700" anchor="t" anchorCtr="0"/>
          <a:lstStyle>
            <a:lvl1pPr lvl="0" algn="ctr">
              <a:spcBef>
                <a:spcPts val="0"/>
              </a:spcBef>
              <a:spcAft>
                <a:spcPts val="0"/>
              </a:spcAft>
              <a:buClr>
                <a:schemeClr val="lt2"/>
              </a:buClr>
              <a:buSzPts val="9600"/>
              <a:buFont typeface="Source Sans Pro"/>
              <a:buNone/>
              <a:defRPr sz="9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ubTitle" idx="1"/>
          </p:nvPr>
        </p:nvSpPr>
        <p:spPr>
          <a:xfrm>
            <a:off x="1655996" y="3858535"/>
            <a:ext cx="8825658" cy="469625"/>
          </a:xfrm>
          <a:prstGeom prst="rect">
            <a:avLst/>
          </a:prstGeom>
          <a:noFill/>
          <a:ln>
            <a:noFill/>
          </a:ln>
        </p:spPr>
        <p:txBody>
          <a:bodyPr spcFirstLastPara="1" wrap="square" lIns="91425" tIns="45700" rIns="91425" bIns="45700" anchor="t" anchorCtr="0"/>
          <a:lstStyle>
            <a:lvl1pPr lvl="0" algn="ctr">
              <a:spcBef>
                <a:spcPts val="1000"/>
              </a:spcBef>
              <a:spcAft>
                <a:spcPts val="0"/>
              </a:spcAft>
              <a:buSzPts val="1600"/>
              <a:buNone/>
              <a:defRPr cap="none">
                <a:solidFill>
                  <a:srgbClr val="B0B0BC"/>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cxnSp>
        <p:nvCxnSpPr>
          <p:cNvPr id="67" name="Google Shape;67;p10"/>
          <p:cNvCxnSpPr/>
          <p:nvPr/>
        </p:nvCxnSpPr>
        <p:spPr>
          <a:xfrm>
            <a:off x="5443866" y="3490976"/>
            <a:ext cx="1249917" cy="0"/>
          </a:xfrm>
          <a:prstGeom prst="straightConnector1">
            <a:avLst/>
          </a:prstGeom>
          <a:noFill/>
          <a:ln w="50800" cap="sq" cmpd="sng">
            <a:solidFill>
              <a:srgbClr val="B0B0BC"/>
            </a:solidFill>
            <a:prstDash val="solid"/>
            <a:round/>
            <a:headEnd type="none" w="sm" len="sm"/>
            <a:tailEnd type="none" w="sm" len="sm"/>
          </a:ln>
        </p:spPr>
      </p:cxnSp>
      <p:sp>
        <p:nvSpPr>
          <p:cNvPr id="68" name="Google Shape;68;p10"/>
          <p:cNvSpPr/>
          <p:nvPr/>
        </p:nvSpPr>
        <p:spPr>
          <a:xfrm>
            <a:off x="1154954" y="0"/>
            <a:ext cx="9839673" cy="13716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pic>
        <p:nvPicPr>
          <p:cNvPr id="69" name="Google Shape;69;p10"/>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5860660" y="5868191"/>
            <a:ext cx="416327" cy="526086"/>
          </a:xfrm>
          <a:prstGeom prst="rect">
            <a:avLst/>
          </a:prstGeom>
          <a:noFill/>
          <a:ln>
            <a:noFill/>
          </a:ln>
        </p:spPr>
      </p:pic>
      <p:pic>
        <p:nvPicPr>
          <p:cNvPr id="70" name="Google Shape;70;p1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51834" y="4396406"/>
            <a:ext cx="388620" cy="388620"/>
          </a:xfrm>
          <a:prstGeom prst="rect">
            <a:avLst/>
          </a:prstGeom>
          <a:noFill/>
          <a:ln>
            <a:noFill/>
          </a:ln>
        </p:spPr>
      </p:pic>
      <p:sp>
        <p:nvSpPr>
          <p:cNvPr id="71" name="Google Shape;71;p10"/>
          <p:cNvSpPr txBox="1">
            <a:spLocks noGrp="1"/>
          </p:cNvSpPr>
          <p:nvPr>
            <p:ph type="body" idx="2"/>
          </p:nvPr>
        </p:nvSpPr>
        <p:spPr>
          <a:xfrm>
            <a:off x="5031332" y="4386246"/>
            <a:ext cx="2827337" cy="46634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7" cstate="screen">
            <a:alphaModFix/>
            <a:extLst>
              <a:ext uri="{28A0092B-C50C-407E-A947-70E740481C1C}">
                <a14:useLocalDpi xmlns:a14="http://schemas.microsoft.com/office/drawing/2010/main"/>
              </a:ext>
            </a:extLst>
          </a:blip>
          <a:srcRect b="23320"/>
          <a:stretch/>
        </p:blipFill>
        <p:spPr>
          <a:xfrm>
            <a:off x="8605878" y="6096000"/>
            <a:ext cx="993734" cy="762000"/>
          </a:xfrm>
          <a:prstGeom prst="rect">
            <a:avLst/>
          </a:prstGeom>
          <a:noFill/>
          <a:ln>
            <a:noFill/>
          </a:ln>
        </p:spPr>
      </p:pic>
      <p:sp>
        <p:nvSpPr>
          <p:cNvPr id="7" name="Google Shape;7;p1"/>
          <p:cNvSpPr/>
          <p:nvPr/>
        </p:nvSpPr>
        <p:spPr>
          <a:xfrm>
            <a:off x="110855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2"/>
              </a:buClr>
              <a:buSzPts val="4200"/>
              <a:buFont typeface="Source Sans Pro"/>
              <a:buNone/>
              <a:defRPr sz="42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9" name="Google Shape;9;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lstStyle>
            <a:lvl1pPr marL="457200" marR="0" lvl="0" indent="-330200" algn="l" rtl="0">
              <a:spcBef>
                <a:spcPts val="1000"/>
              </a:spcBef>
              <a:spcAft>
                <a:spcPts val="0"/>
              </a:spcAft>
              <a:buClr>
                <a:srgbClr val="B0B0BC"/>
              </a:buClr>
              <a:buSzPts val="1600"/>
              <a:buFont typeface="Noto Sans Symbols"/>
              <a:buChar char="▶"/>
              <a:defRPr sz="2000" b="0" i="0" u="none" strike="noStrike" cap="none">
                <a:solidFill>
                  <a:schemeClr val="lt1"/>
                </a:solidFill>
                <a:latin typeface="Source Sans Pro"/>
                <a:ea typeface="Source Sans Pro"/>
                <a:cs typeface="Source Sans Pro"/>
                <a:sym typeface="Source Sans Pro"/>
              </a:defRPr>
            </a:lvl1pPr>
            <a:lvl2pPr marL="914400" marR="0" lvl="1" indent="-320040" algn="l" rtl="0">
              <a:spcBef>
                <a:spcPts val="1000"/>
              </a:spcBef>
              <a:spcAft>
                <a:spcPts val="0"/>
              </a:spcAft>
              <a:buClr>
                <a:srgbClr val="B0B0BC"/>
              </a:buClr>
              <a:buSzPts val="1440"/>
              <a:buFont typeface="Noto Sans Symbols"/>
              <a:buChar char="▶"/>
              <a:defRPr sz="1800" b="0" i="0" u="none" strike="noStrike" cap="none">
                <a:solidFill>
                  <a:schemeClr val="lt1"/>
                </a:solidFill>
                <a:latin typeface="Source Sans Pro"/>
                <a:ea typeface="Source Sans Pro"/>
                <a:cs typeface="Source Sans Pro"/>
                <a:sym typeface="Source Sans Pro"/>
              </a:defRPr>
            </a:lvl2pPr>
            <a:lvl3pPr marL="1371600" marR="0" lvl="2" indent="-309880" algn="l" rtl="0">
              <a:spcBef>
                <a:spcPts val="1000"/>
              </a:spcBef>
              <a:spcAft>
                <a:spcPts val="0"/>
              </a:spcAft>
              <a:buClr>
                <a:srgbClr val="B0B0BC"/>
              </a:buClr>
              <a:buSzPts val="1280"/>
              <a:buFont typeface="Noto Sans Symbols"/>
              <a:buChar char="▶"/>
              <a:defRPr sz="1600" b="0" i="0" u="none" strike="noStrike" cap="none">
                <a:solidFill>
                  <a:schemeClr val="lt1"/>
                </a:solidFill>
                <a:latin typeface="Source Sans Pro"/>
                <a:ea typeface="Source Sans Pro"/>
                <a:cs typeface="Source Sans Pro"/>
                <a:sym typeface="Source Sans Pro"/>
              </a:defRPr>
            </a:lvl3pPr>
            <a:lvl4pPr marL="1828800" marR="0" lvl="3" indent="-299719"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4pPr>
            <a:lvl5pPr marL="2286000" marR="0" lvl="4"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5pPr>
            <a:lvl6pPr marL="2743200" marR="0" lvl="5"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6pPr>
            <a:lvl7pPr marL="3200400" marR="0" lvl="6"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7pPr>
            <a:lvl8pPr marL="3657600" marR="0" lvl="7"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8pPr>
            <a:lvl9pPr marL="4114800" marR="0" lvl="8" indent="-299720" algn="l" rtl="0">
              <a:spcBef>
                <a:spcPts val="1000"/>
              </a:spcBef>
              <a:spcAft>
                <a:spcPts val="0"/>
              </a:spcAft>
              <a:buClr>
                <a:srgbClr val="B0B0BC"/>
              </a:buClr>
              <a:buSzPts val="1120"/>
              <a:buFont typeface="Noto Sans Symbols"/>
              <a:buChar char="▶"/>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10" name="Google Shape;10;p1"/>
          <p:cNvSpPr txBox="1">
            <a:spLocks noGrp="1"/>
          </p:cNvSpPr>
          <p:nvPr>
            <p:ph type="dt" idx="10"/>
          </p:nvPr>
        </p:nvSpPr>
        <p:spPr>
          <a:xfrm rot="5400000">
            <a:off x="10877348" y="1790701"/>
            <a:ext cx="990599" cy="304799"/>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1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sp>
        <p:nvSpPr>
          <p:cNvPr id="11" name="Google Shape;11;p1"/>
          <p:cNvSpPr txBox="1">
            <a:spLocks noGrp="1"/>
          </p:cNvSpPr>
          <p:nvPr>
            <p:ph type="ftr" idx="11"/>
          </p:nvPr>
        </p:nvSpPr>
        <p:spPr>
          <a:xfrm rot="5400000">
            <a:off x="9673282" y="3225297"/>
            <a:ext cx="3859795" cy="30480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1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pic>
        <p:nvPicPr>
          <p:cNvPr id="12" name="Google Shape;12;p1"/>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1220248" y="480150"/>
            <a:ext cx="416327" cy="52608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4.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15.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1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16.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0.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1.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2.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4.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4.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5.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notesSlide" Target="../notesSlides/notesSlide26.xml"/><Relationship Id="rId16" Type="http://schemas.openxmlformats.org/officeDocument/2006/relationships/image" Target="../media/image42.png"/><Relationship Id="rId29"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39.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36.png"/><Relationship Id="rId15" Type="http://schemas.openxmlformats.org/officeDocument/2006/relationships/image" Target="../media/image25.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0.png"/><Relationship Id="rId19" Type="http://schemas.openxmlformats.org/officeDocument/2006/relationships/image" Target="../media/image44.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18.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1.png"/><Relationship Id="rId3"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0" Type="http://schemas.openxmlformats.org/officeDocument/2006/relationships/image" Target="../media/image45.png"/><Relationship Id="rId41"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85.png"/><Relationship Id="rId39" Type="http://schemas.openxmlformats.org/officeDocument/2006/relationships/image" Target="../media/image97.png"/><Relationship Id="rId21" Type="http://schemas.openxmlformats.org/officeDocument/2006/relationships/image" Target="../media/image81.png"/><Relationship Id="rId34" Type="http://schemas.openxmlformats.org/officeDocument/2006/relationships/image" Target="../media/image92.png"/><Relationship Id="rId42" Type="http://schemas.openxmlformats.org/officeDocument/2006/relationships/image" Target="../media/image99.png"/><Relationship Id="rId7" Type="http://schemas.openxmlformats.org/officeDocument/2006/relationships/image" Target="../media/image73.png"/><Relationship Id="rId2" Type="http://schemas.openxmlformats.org/officeDocument/2006/relationships/notesSlide" Target="../notesSlides/notesSlide29.xml"/><Relationship Id="rId16" Type="http://schemas.openxmlformats.org/officeDocument/2006/relationships/image" Target="../media/image77.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4.png"/><Relationship Id="rId24" Type="http://schemas.openxmlformats.org/officeDocument/2006/relationships/image" Target="../media/image83.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64.png"/><Relationship Id="rId45"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25.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4.png"/><Relationship Id="rId10" Type="http://schemas.openxmlformats.org/officeDocument/2006/relationships/image" Target="../media/image20.png"/><Relationship Id="rId19" Type="http://schemas.openxmlformats.org/officeDocument/2006/relationships/image" Target="../media/image79.png"/><Relationship Id="rId31" Type="http://schemas.openxmlformats.org/officeDocument/2006/relationships/image" Target="../media/image89.png"/><Relationship Id="rId44" Type="http://schemas.openxmlformats.org/officeDocument/2006/relationships/image" Target="../media/image101.png"/><Relationship Id="rId4" Type="http://schemas.openxmlformats.org/officeDocument/2006/relationships/image" Target="../media/image71.png"/><Relationship Id="rId9" Type="http://schemas.openxmlformats.org/officeDocument/2006/relationships/image" Target="../media/image19.png"/><Relationship Id="rId14" Type="http://schemas.openxmlformats.org/officeDocument/2006/relationships/image" Target="../media/image76.png"/><Relationship Id="rId22" Type="http://schemas.openxmlformats.org/officeDocument/2006/relationships/image" Target="../media/image18.png"/><Relationship Id="rId27" Type="http://schemas.openxmlformats.org/officeDocument/2006/relationships/image" Target="../media/image86.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0.png"/><Relationship Id="rId8" Type="http://schemas.openxmlformats.org/officeDocument/2006/relationships/image" Target="../media/image31.png"/><Relationship Id="rId3"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4.png"/><Relationship Id="rId33" Type="http://schemas.openxmlformats.org/officeDocument/2006/relationships/image" Target="../media/image91.png"/><Relationship Id="rId38" Type="http://schemas.openxmlformats.org/officeDocument/2006/relationships/image" Target="../media/image96.png"/><Relationship Id="rId20" Type="http://schemas.openxmlformats.org/officeDocument/2006/relationships/image" Target="../media/image80.png"/><Relationship Id="rId41"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85.png"/><Relationship Id="rId39" Type="http://schemas.openxmlformats.org/officeDocument/2006/relationships/image" Target="../media/image97.png"/><Relationship Id="rId21" Type="http://schemas.openxmlformats.org/officeDocument/2006/relationships/image" Target="../media/image81.png"/><Relationship Id="rId34" Type="http://schemas.openxmlformats.org/officeDocument/2006/relationships/image" Target="../media/image92.png"/><Relationship Id="rId42" Type="http://schemas.openxmlformats.org/officeDocument/2006/relationships/image" Target="../media/image99.png"/><Relationship Id="rId7" Type="http://schemas.openxmlformats.org/officeDocument/2006/relationships/image" Target="../media/image73.png"/><Relationship Id="rId2" Type="http://schemas.openxmlformats.org/officeDocument/2006/relationships/notesSlide" Target="../notesSlides/notesSlide30.xml"/><Relationship Id="rId16" Type="http://schemas.openxmlformats.org/officeDocument/2006/relationships/image" Target="../media/image77.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4.png"/><Relationship Id="rId24" Type="http://schemas.openxmlformats.org/officeDocument/2006/relationships/image" Target="../media/image83.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64.png"/><Relationship Id="rId45"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25.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4.png"/><Relationship Id="rId10" Type="http://schemas.openxmlformats.org/officeDocument/2006/relationships/image" Target="../media/image20.png"/><Relationship Id="rId19" Type="http://schemas.openxmlformats.org/officeDocument/2006/relationships/image" Target="../media/image79.png"/><Relationship Id="rId31" Type="http://schemas.openxmlformats.org/officeDocument/2006/relationships/image" Target="../media/image89.png"/><Relationship Id="rId44" Type="http://schemas.openxmlformats.org/officeDocument/2006/relationships/image" Target="../media/image101.png"/><Relationship Id="rId4" Type="http://schemas.openxmlformats.org/officeDocument/2006/relationships/image" Target="../media/image71.png"/><Relationship Id="rId9" Type="http://schemas.openxmlformats.org/officeDocument/2006/relationships/image" Target="../media/image19.png"/><Relationship Id="rId14" Type="http://schemas.openxmlformats.org/officeDocument/2006/relationships/image" Target="../media/image76.png"/><Relationship Id="rId22" Type="http://schemas.openxmlformats.org/officeDocument/2006/relationships/image" Target="../media/image18.png"/><Relationship Id="rId27" Type="http://schemas.openxmlformats.org/officeDocument/2006/relationships/image" Target="../media/image86.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0.png"/><Relationship Id="rId8" Type="http://schemas.openxmlformats.org/officeDocument/2006/relationships/image" Target="../media/image31.png"/><Relationship Id="rId3"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4.png"/><Relationship Id="rId33" Type="http://schemas.openxmlformats.org/officeDocument/2006/relationships/image" Target="../media/image91.png"/><Relationship Id="rId38" Type="http://schemas.openxmlformats.org/officeDocument/2006/relationships/image" Target="../media/image96.png"/><Relationship Id="rId20" Type="http://schemas.openxmlformats.org/officeDocument/2006/relationships/image" Target="../media/image80.png"/><Relationship Id="rId41" Type="http://schemas.openxmlformats.org/officeDocument/2006/relationships/image" Target="../media/image98.png"/></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85.png"/><Relationship Id="rId39" Type="http://schemas.openxmlformats.org/officeDocument/2006/relationships/image" Target="../media/image97.png"/><Relationship Id="rId21" Type="http://schemas.openxmlformats.org/officeDocument/2006/relationships/image" Target="../media/image81.png"/><Relationship Id="rId34" Type="http://schemas.openxmlformats.org/officeDocument/2006/relationships/image" Target="../media/image92.png"/><Relationship Id="rId42" Type="http://schemas.openxmlformats.org/officeDocument/2006/relationships/image" Target="../media/image99.png"/><Relationship Id="rId7" Type="http://schemas.openxmlformats.org/officeDocument/2006/relationships/image" Target="../media/image73.png"/><Relationship Id="rId2" Type="http://schemas.openxmlformats.org/officeDocument/2006/relationships/notesSlide" Target="../notesSlides/notesSlide31.xml"/><Relationship Id="rId16" Type="http://schemas.openxmlformats.org/officeDocument/2006/relationships/image" Target="../media/image77.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4.png"/><Relationship Id="rId24" Type="http://schemas.openxmlformats.org/officeDocument/2006/relationships/image" Target="../media/image83.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64.png"/><Relationship Id="rId45"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25.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4.png"/><Relationship Id="rId10" Type="http://schemas.openxmlformats.org/officeDocument/2006/relationships/image" Target="../media/image20.png"/><Relationship Id="rId19" Type="http://schemas.openxmlformats.org/officeDocument/2006/relationships/image" Target="../media/image79.png"/><Relationship Id="rId31" Type="http://schemas.openxmlformats.org/officeDocument/2006/relationships/image" Target="../media/image89.png"/><Relationship Id="rId44" Type="http://schemas.openxmlformats.org/officeDocument/2006/relationships/image" Target="../media/image101.png"/><Relationship Id="rId4" Type="http://schemas.openxmlformats.org/officeDocument/2006/relationships/image" Target="../media/image71.png"/><Relationship Id="rId9" Type="http://schemas.openxmlformats.org/officeDocument/2006/relationships/image" Target="../media/image19.png"/><Relationship Id="rId14" Type="http://schemas.openxmlformats.org/officeDocument/2006/relationships/image" Target="../media/image76.png"/><Relationship Id="rId22" Type="http://schemas.openxmlformats.org/officeDocument/2006/relationships/image" Target="../media/image18.png"/><Relationship Id="rId27" Type="http://schemas.openxmlformats.org/officeDocument/2006/relationships/image" Target="../media/image86.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0.png"/><Relationship Id="rId8" Type="http://schemas.openxmlformats.org/officeDocument/2006/relationships/image" Target="../media/image31.png"/><Relationship Id="rId3"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4.png"/><Relationship Id="rId33" Type="http://schemas.openxmlformats.org/officeDocument/2006/relationships/image" Target="../media/image91.png"/><Relationship Id="rId38" Type="http://schemas.openxmlformats.org/officeDocument/2006/relationships/image" Target="../media/image96.png"/><Relationship Id="rId20" Type="http://schemas.openxmlformats.org/officeDocument/2006/relationships/image" Target="../media/image80.png"/><Relationship Id="rId41" Type="http://schemas.openxmlformats.org/officeDocument/2006/relationships/image" Target="../media/image98.png"/></Relationships>
</file>

<file path=ppt/slides/_rels/slide3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85.png"/><Relationship Id="rId39" Type="http://schemas.openxmlformats.org/officeDocument/2006/relationships/image" Target="../media/image97.png"/><Relationship Id="rId21" Type="http://schemas.openxmlformats.org/officeDocument/2006/relationships/image" Target="../media/image81.png"/><Relationship Id="rId34" Type="http://schemas.openxmlformats.org/officeDocument/2006/relationships/image" Target="../media/image92.png"/><Relationship Id="rId42" Type="http://schemas.openxmlformats.org/officeDocument/2006/relationships/image" Target="../media/image99.png"/><Relationship Id="rId7" Type="http://schemas.openxmlformats.org/officeDocument/2006/relationships/image" Target="../media/image73.png"/><Relationship Id="rId2" Type="http://schemas.openxmlformats.org/officeDocument/2006/relationships/notesSlide" Target="../notesSlides/notesSlide32.xml"/><Relationship Id="rId16" Type="http://schemas.openxmlformats.org/officeDocument/2006/relationships/image" Target="../media/image77.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4.png"/><Relationship Id="rId24" Type="http://schemas.openxmlformats.org/officeDocument/2006/relationships/image" Target="../media/image83.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64.png"/><Relationship Id="rId45"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25.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4.png"/><Relationship Id="rId10" Type="http://schemas.openxmlformats.org/officeDocument/2006/relationships/image" Target="../media/image20.png"/><Relationship Id="rId19" Type="http://schemas.openxmlformats.org/officeDocument/2006/relationships/image" Target="../media/image79.png"/><Relationship Id="rId31" Type="http://schemas.openxmlformats.org/officeDocument/2006/relationships/image" Target="../media/image89.png"/><Relationship Id="rId44" Type="http://schemas.openxmlformats.org/officeDocument/2006/relationships/image" Target="../media/image101.png"/><Relationship Id="rId4" Type="http://schemas.openxmlformats.org/officeDocument/2006/relationships/image" Target="../media/image71.png"/><Relationship Id="rId9" Type="http://schemas.openxmlformats.org/officeDocument/2006/relationships/image" Target="../media/image19.png"/><Relationship Id="rId14" Type="http://schemas.openxmlformats.org/officeDocument/2006/relationships/image" Target="../media/image76.png"/><Relationship Id="rId22" Type="http://schemas.openxmlformats.org/officeDocument/2006/relationships/image" Target="../media/image18.png"/><Relationship Id="rId27" Type="http://schemas.openxmlformats.org/officeDocument/2006/relationships/image" Target="../media/image86.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0.png"/><Relationship Id="rId8" Type="http://schemas.openxmlformats.org/officeDocument/2006/relationships/image" Target="../media/image31.png"/><Relationship Id="rId3"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4.png"/><Relationship Id="rId33" Type="http://schemas.openxmlformats.org/officeDocument/2006/relationships/image" Target="../media/image91.png"/><Relationship Id="rId38" Type="http://schemas.openxmlformats.org/officeDocument/2006/relationships/image" Target="../media/image96.png"/><Relationship Id="rId20" Type="http://schemas.openxmlformats.org/officeDocument/2006/relationships/image" Target="../media/image80.png"/><Relationship Id="rId41"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ctrTitle"/>
          </p:nvPr>
        </p:nvSpPr>
        <p:spPr>
          <a:xfrm>
            <a:off x="1154955" y="987948"/>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Source Sans Pro"/>
              <a:buNone/>
            </a:pPr>
            <a:r>
              <a:rPr lang="en-US" dirty="0"/>
              <a:t>Intro to Classification &amp; </a:t>
            </a:r>
            <a:r>
              <a:rPr lang="en-US" i="1" dirty="0"/>
              <a:t>k</a:t>
            </a:r>
            <a:r>
              <a:rPr lang="en-US" dirty="0"/>
              <a:t>-Nearest Neighbors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dirty="0"/>
              <a:t>Supervised Learning - Train</a:t>
            </a:r>
            <a:endParaRPr dirty="0"/>
          </a:p>
        </p:txBody>
      </p:sp>
      <p:sp>
        <p:nvSpPr>
          <p:cNvPr id="305" name="Google Shape;305;p39"/>
          <p:cNvSpPr/>
          <p:nvPr/>
        </p:nvSpPr>
        <p:spPr>
          <a:xfrm>
            <a:off x="637975" y="3334750"/>
            <a:ext cx="1551300" cy="1392000"/>
          </a:xfrm>
          <a:prstGeom prst="snip2DiagRect">
            <a:avLst>
              <a:gd name="adj1" fmla="val 0"/>
              <a:gd name="adj2"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Training Data</a:t>
            </a:r>
            <a:endParaRPr sz="2400">
              <a:solidFill>
                <a:schemeClr val="dk1"/>
              </a:solidFill>
              <a:latin typeface="Avenir"/>
              <a:ea typeface="Avenir"/>
              <a:cs typeface="Avenir"/>
              <a:sym typeface="Avenir"/>
            </a:endParaRPr>
          </a:p>
        </p:txBody>
      </p:sp>
      <p:cxnSp>
        <p:nvCxnSpPr>
          <p:cNvPr id="306" name="Google Shape;306;p39"/>
          <p:cNvCxnSpPr>
            <a:stCxn id="305" idx="0"/>
            <a:endCxn id="307" idx="1"/>
          </p:cNvCxnSpPr>
          <p:nvPr/>
        </p:nvCxnSpPr>
        <p:spPr>
          <a:xfrm>
            <a:off x="2189275"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07" name="Google Shape;307;p39"/>
          <p:cNvSpPr/>
          <p:nvPr/>
        </p:nvSpPr>
        <p:spPr>
          <a:xfrm>
            <a:off x="3537700" y="3436300"/>
            <a:ext cx="3117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Machine Learning Algorithm</a:t>
            </a:r>
            <a:endParaRPr sz="2400">
              <a:solidFill>
                <a:schemeClr val="lt1"/>
              </a:solidFill>
              <a:latin typeface="Avenir"/>
              <a:ea typeface="Avenir"/>
              <a:cs typeface="Avenir"/>
              <a:sym typeface="Avenir"/>
            </a:endParaRPr>
          </a:p>
        </p:txBody>
      </p:sp>
      <p:sp>
        <p:nvSpPr>
          <p:cNvPr id="308" name="Google Shape;308;p39"/>
          <p:cNvSpPr/>
          <p:nvPr/>
        </p:nvSpPr>
        <p:spPr>
          <a:xfrm>
            <a:off x="8003425" y="3436300"/>
            <a:ext cx="2508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Predictive Model</a:t>
            </a:r>
            <a:endParaRPr sz="2400">
              <a:solidFill>
                <a:schemeClr val="lt1"/>
              </a:solidFill>
              <a:latin typeface="Avenir"/>
              <a:ea typeface="Avenir"/>
              <a:cs typeface="Avenir"/>
              <a:sym typeface="Avenir"/>
            </a:endParaRPr>
          </a:p>
        </p:txBody>
      </p:sp>
      <p:cxnSp>
        <p:nvCxnSpPr>
          <p:cNvPr id="309" name="Google Shape;309;p39"/>
          <p:cNvCxnSpPr>
            <a:stCxn id="307" idx="3"/>
            <a:endCxn id="308" idx="1"/>
          </p:cNvCxnSpPr>
          <p:nvPr/>
        </p:nvCxnSpPr>
        <p:spPr>
          <a:xfrm>
            <a:off x="6655000" y="4030750"/>
            <a:ext cx="1348500" cy="0"/>
          </a:xfrm>
          <a:prstGeom prst="straightConnector1">
            <a:avLst/>
          </a:prstGeom>
          <a:noFill/>
          <a:ln w="38100" cap="flat" cmpd="sng">
            <a:solidFill>
              <a:schemeClr val="accent1"/>
            </a:solidFill>
            <a:prstDash val="solid"/>
            <a:round/>
            <a:headEnd type="none" w="med" len="med"/>
            <a:tailEnd type="triangle" w="med" len="med"/>
          </a:ln>
        </p:spPr>
      </p:cxnSp>
      <p:cxnSp>
        <p:nvCxnSpPr>
          <p:cNvPr id="310" name="Google Shape;310;p39"/>
          <p:cNvCxnSpPr>
            <a:stCxn id="308" idx="0"/>
            <a:endCxn id="307" idx="0"/>
          </p:cNvCxnSpPr>
          <p:nvPr/>
        </p:nvCxnSpPr>
        <p:spPr>
          <a:xfrm rot="5400000">
            <a:off x="7176625" y="1355950"/>
            <a:ext cx="600" cy="4161300"/>
          </a:xfrm>
          <a:prstGeom prst="curvedConnector3">
            <a:avLst>
              <a:gd name="adj1" fmla="val -130500000"/>
            </a:avLst>
          </a:prstGeom>
          <a:noFill/>
          <a:ln w="38100" cap="flat" cmpd="sng">
            <a:solidFill>
              <a:schemeClr val="accent1"/>
            </a:solidFill>
            <a:prstDash val="solid"/>
            <a:round/>
            <a:headEnd type="none" w="med" len="med"/>
            <a:tailEnd type="stealth" w="med" len="med"/>
          </a:ln>
        </p:spPr>
      </p:cxnSp>
      <p:sp>
        <p:nvSpPr>
          <p:cNvPr id="311" name="Google Shape;311;p39"/>
          <p:cNvSpPr txBox="1"/>
          <p:nvPr/>
        </p:nvSpPr>
        <p:spPr>
          <a:xfrm>
            <a:off x="6350425" y="1942850"/>
            <a:ext cx="16530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Avenir"/>
                <a:ea typeface="Avenir"/>
                <a:cs typeface="Avenir"/>
                <a:sym typeface="Avenir"/>
              </a:rPr>
              <a:t>Model Tuning</a:t>
            </a:r>
            <a:endParaRPr sz="1800">
              <a:solidFill>
                <a:schemeClr val="lt1"/>
              </a:solidFill>
              <a:latin typeface="Avenir"/>
              <a:ea typeface="Avenir"/>
              <a:cs typeface="Avenir"/>
              <a:sym typeface="Avenir"/>
            </a:endParaRPr>
          </a:p>
        </p:txBody>
      </p:sp>
      <p:sp>
        <p:nvSpPr>
          <p:cNvPr id="312" name="Google Shape;312;p39"/>
          <p:cNvSpPr/>
          <p:nvPr/>
        </p:nvSpPr>
        <p:spPr>
          <a:xfrm>
            <a:off x="637975" y="2755300"/>
            <a:ext cx="1449900" cy="681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Labels</a:t>
            </a:r>
            <a:endParaRPr sz="24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dirty="0"/>
              <a:t>Supervised Learning - Predict</a:t>
            </a:r>
            <a:endParaRPr dirty="0"/>
          </a:p>
        </p:txBody>
      </p:sp>
      <p:sp>
        <p:nvSpPr>
          <p:cNvPr id="318" name="Google Shape;318;p40"/>
          <p:cNvSpPr/>
          <p:nvPr/>
        </p:nvSpPr>
        <p:spPr>
          <a:xfrm>
            <a:off x="637975" y="3334750"/>
            <a:ext cx="1551300" cy="1392000"/>
          </a:xfrm>
          <a:prstGeom prst="snip2DiagRect">
            <a:avLst>
              <a:gd name="adj1" fmla="val 0"/>
              <a:gd name="adj2"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Training Data</a:t>
            </a:r>
            <a:endParaRPr sz="2400">
              <a:solidFill>
                <a:schemeClr val="dk1"/>
              </a:solidFill>
              <a:latin typeface="Avenir"/>
              <a:ea typeface="Avenir"/>
              <a:cs typeface="Avenir"/>
              <a:sym typeface="Avenir"/>
            </a:endParaRPr>
          </a:p>
        </p:txBody>
      </p:sp>
      <p:cxnSp>
        <p:nvCxnSpPr>
          <p:cNvPr id="319" name="Google Shape;319;p40"/>
          <p:cNvCxnSpPr>
            <a:stCxn id="318" idx="0"/>
            <a:endCxn id="320" idx="1"/>
          </p:cNvCxnSpPr>
          <p:nvPr/>
        </p:nvCxnSpPr>
        <p:spPr>
          <a:xfrm>
            <a:off x="2189275"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20" name="Google Shape;320;p40"/>
          <p:cNvSpPr/>
          <p:nvPr/>
        </p:nvSpPr>
        <p:spPr>
          <a:xfrm>
            <a:off x="3537700" y="3436300"/>
            <a:ext cx="3117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Machine Learning Algorithm</a:t>
            </a:r>
            <a:endParaRPr sz="2400">
              <a:solidFill>
                <a:schemeClr val="lt1"/>
              </a:solidFill>
              <a:latin typeface="Avenir"/>
              <a:ea typeface="Avenir"/>
              <a:cs typeface="Avenir"/>
              <a:sym typeface="Avenir"/>
            </a:endParaRPr>
          </a:p>
        </p:txBody>
      </p:sp>
      <p:sp>
        <p:nvSpPr>
          <p:cNvPr id="321" name="Google Shape;321;p40"/>
          <p:cNvSpPr/>
          <p:nvPr/>
        </p:nvSpPr>
        <p:spPr>
          <a:xfrm>
            <a:off x="8003425" y="3436300"/>
            <a:ext cx="2508300" cy="118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Predictive Model</a:t>
            </a:r>
            <a:endParaRPr sz="2400">
              <a:solidFill>
                <a:schemeClr val="lt1"/>
              </a:solidFill>
              <a:latin typeface="Avenir"/>
              <a:ea typeface="Avenir"/>
              <a:cs typeface="Avenir"/>
              <a:sym typeface="Avenir"/>
            </a:endParaRPr>
          </a:p>
        </p:txBody>
      </p:sp>
      <p:cxnSp>
        <p:nvCxnSpPr>
          <p:cNvPr id="322" name="Google Shape;322;p40"/>
          <p:cNvCxnSpPr>
            <a:stCxn id="320" idx="3"/>
            <a:endCxn id="321" idx="1"/>
          </p:cNvCxnSpPr>
          <p:nvPr/>
        </p:nvCxnSpPr>
        <p:spPr>
          <a:xfrm>
            <a:off x="6655000" y="4030750"/>
            <a:ext cx="1348500" cy="0"/>
          </a:xfrm>
          <a:prstGeom prst="straightConnector1">
            <a:avLst/>
          </a:prstGeom>
          <a:noFill/>
          <a:ln w="38100" cap="flat" cmpd="sng">
            <a:solidFill>
              <a:schemeClr val="accent1"/>
            </a:solidFill>
            <a:prstDash val="solid"/>
            <a:round/>
            <a:headEnd type="none" w="med" len="med"/>
            <a:tailEnd type="triangle" w="med" len="med"/>
          </a:ln>
        </p:spPr>
      </p:cxnSp>
      <p:sp>
        <p:nvSpPr>
          <p:cNvPr id="323" name="Google Shape;323;p40"/>
          <p:cNvSpPr/>
          <p:nvPr/>
        </p:nvSpPr>
        <p:spPr>
          <a:xfrm>
            <a:off x="637975" y="2755300"/>
            <a:ext cx="1449900" cy="681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Labels</a:t>
            </a:r>
            <a:endParaRPr sz="2400">
              <a:solidFill>
                <a:schemeClr val="dk1"/>
              </a:solidFill>
              <a:latin typeface="Avenir"/>
              <a:ea typeface="Avenir"/>
              <a:cs typeface="Avenir"/>
              <a:sym typeface="Avenir"/>
            </a:endParaRPr>
          </a:p>
        </p:txBody>
      </p:sp>
      <p:sp>
        <p:nvSpPr>
          <p:cNvPr id="324" name="Google Shape;324;p40"/>
          <p:cNvSpPr/>
          <p:nvPr/>
        </p:nvSpPr>
        <p:spPr>
          <a:xfrm>
            <a:off x="8347825" y="5364600"/>
            <a:ext cx="1819500" cy="573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Prediction</a:t>
            </a:r>
            <a:endParaRPr sz="2400">
              <a:solidFill>
                <a:schemeClr val="dk1"/>
              </a:solidFill>
              <a:latin typeface="Avenir"/>
              <a:ea typeface="Avenir"/>
              <a:cs typeface="Avenir"/>
              <a:sym typeface="Avenir"/>
            </a:endParaRPr>
          </a:p>
        </p:txBody>
      </p:sp>
      <p:cxnSp>
        <p:nvCxnSpPr>
          <p:cNvPr id="325" name="Google Shape;325;p40"/>
          <p:cNvCxnSpPr>
            <a:stCxn id="324" idx="0"/>
            <a:endCxn id="321" idx="2"/>
          </p:cNvCxnSpPr>
          <p:nvPr/>
        </p:nvCxnSpPr>
        <p:spPr>
          <a:xfrm rot="10800000">
            <a:off x="9257575" y="4625100"/>
            <a:ext cx="0" cy="739500"/>
          </a:xfrm>
          <a:prstGeom prst="straightConnector1">
            <a:avLst/>
          </a:prstGeom>
          <a:noFill/>
          <a:ln w="38100" cap="flat" cmpd="sng">
            <a:solidFill>
              <a:schemeClr val="accent1"/>
            </a:solidFill>
            <a:prstDash val="solid"/>
            <a:round/>
            <a:headEnd type="stealth" w="med" len="med"/>
            <a:tailEnd type="none" w="med" len="med"/>
          </a:ln>
        </p:spPr>
      </p:cxnSp>
      <p:sp>
        <p:nvSpPr>
          <p:cNvPr id="326" name="Google Shape;326;p40"/>
          <p:cNvSpPr/>
          <p:nvPr/>
        </p:nvSpPr>
        <p:spPr>
          <a:xfrm>
            <a:off x="8347825" y="2123300"/>
            <a:ext cx="1819500" cy="5736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New Data</a:t>
            </a:r>
            <a:endParaRPr sz="2400">
              <a:solidFill>
                <a:schemeClr val="dk1"/>
              </a:solidFill>
              <a:latin typeface="Avenir"/>
              <a:ea typeface="Avenir"/>
              <a:cs typeface="Avenir"/>
              <a:sym typeface="Avenir"/>
            </a:endParaRPr>
          </a:p>
        </p:txBody>
      </p:sp>
      <p:cxnSp>
        <p:nvCxnSpPr>
          <p:cNvPr id="327" name="Google Shape;327;p40"/>
          <p:cNvCxnSpPr>
            <a:stCxn id="321" idx="0"/>
            <a:endCxn id="326" idx="2"/>
          </p:cNvCxnSpPr>
          <p:nvPr/>
        </p:nvCxnSpPr>
        <p:spPr>
          <a:xfrm rot="10800000">
            <a:off x="9257575" y="2696800"/>
            <a:ext cx="0" cy="739500"/>
          </a:xfrm>
          <a:prstGeom prst="straightConnector1">
            <a:avLst/>
          </a:prstGeom>
          <a:noFill/>
          <a:ln w="38100" cap="flat" cmpd="sng">
            <a:solidFill>
              <a:schemeClr val="accent1"/>
            </a:solidFill>
            <a:prstDash val="solid"/>
            <a:round/>
            <a:headEnd type="stealth"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 - Vernacular</a:t>
            </a:r>
            <a:endParaRPr/>
          </a:p>
        </p:txBody>
      </p:sp>
      <p:graphicFrame>
        <p:nvGraphicFramePr>
          <p:cNvPr id="2" name="Table 1">
            <a:extLst>
              <a:ext uri="{FF2B5EF4-FFF2-40B4-BE49-F238E27FC236}">
                <a16:creationId xmlns:a16="http://schemas.microsoft.com/office/drawing/2014/main" id="{A87B24ED-93CA-C34F-8A60-880C6574905E}"/>
              </a:ext>
            </a:extLst>
          </p:cNvPr>
          <p:cNvGraphicFramePr>
            <a:graphicFrameLocks noGrp="1"/>
          </p:cNvGraphicFramePr>
          <p:nvPr>
            <p:extLst>
              <p:ext uri="{D42A27DB-BD31-4B8C-83A1-F6EECF244321}">
                <p14:modId xmlns:p14="http://schemas.microsoft.com/office/powerpoint/2010/main" val="3204275140"/>
              </p:ext>
            </p:extLst>
          </p:nvPr>
        </p:nvGraphicFramePr>
        <p:xfrm>
          <a:off x="599280" y="2448454"/>
          <a:ext cx="10993439" cy="2595036"/>
        </p:xfrm>
        <a:graphic>
          <a:graphicData uri="http://schemas.openxmlformats.org/drawingml/2006/table">
            <a:tbl>
              <a:tblPr firstCol="1">
                <a:tableStyleId>{F5AB1C69-6EDB-4FF4-983F-18BD219EF322}</a:tableStyleId>
              </a:tblPr>
              <a:tblGrid>
                <a:gridCol w="1950750">
                  <a:extLst>
                    <a:ext uri="{9D8B030D-6E8A-4147-A177-3AD203B41FA5}">
                      <a16:colId xmlns:a16="http://schemas.microsoft.com/office/drawing/2014/main" val="1352917053"/>
                    </a:ext>
                  </a:extLst>
                </a:gridCol>
                <a:gridCol w="5940352">
                  <a:extLst>
                    <a:ext uri="{9D8B030D-6E8A-4147-A177-3AD203B41FA5}">
                      <a16:colId xmlns:a16="http://schemas.microsoft.com/office/drawing/2014/main" val="890730365"/>
                    </a:ext>
                  </a:extLst>
                </a:gridCol>
                <a:gridCol w="3102337">
                  <a:extLst>
                    <a:ext uri="{9D8B030D-6E8A-4147-A177-3AD203B41FA5}">
                      <a16:colId xmlns:a16="http://schemas.microsoft.com/office/drawing/2014/main" val="1826444854"/>
                    </a:ext>
                  </a:extLst>
                </a:gridCol>
              </a:tblGrid>
              <a:tr h="648759">
                <a:tc>
                  <a:txBody>
                    <a:bodyPr/>
                    <a:lstStyle/>
                    <a:p>
                      <a:r>
                        <a:rPr lang="en-US" sz="2400" dirty="0">
                          <a:latin typeface="Source Sans Pro" panose="020B0503030403020204" pitchFamily="34" charset="0"/>
                          <a:ea typeface="Source Sans Pro" panose="020B0503030403020204" pitchFamily="34" charset="0"/>
                        </a:rPr>
                        <a:t>Observation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latin typeface="Source Sans Pro" panose="020B0503030403020204" pitchFamily="34" charset="0"/>
                          <a:ea typeface="Source Sans Pro" panose="020B0503030403020204" pitchFamily="34" charset="0"/>
                        </a:rPr>
                        <a:t>each data point</a:t>
                      </a:r>
                    </a:p>
                  </a:txBody>
                  <a:tcPr>
                    <a:lnT w="12700" cap="flat" cmpd="sng" algn="ctr">
                      <a:solidFill>
                        <a:schemeClr val="tx1"/>
                      </a:solidFill>
                      <a:prstDash val="solid"/>
                      <a:round/>
                      <a:headEnd type="none" w="med" len="med"/>
                      <a:tailEnd type="none" w="med" len="med"/>
                    </a:lnT>
                  </a:tcPr>
                </a:tc>
                <a:tc>
                  <a:txBody>
                    <a:bodyPr/>
                    <a:lstStyle/>
                    <a:p>
                      <a:r>
                        <a:rPr lang="en-US" sz="2400" dirty="0">
                          <a:latin typeface="Source Sans Pro" panose="020B0503030403020204" pitchFamily="34" charset="0"/>
                          <a:ea typeface="Source Sans Pro" panose="020B0503030403020204" pitchFamily="34" charset="0"/>
                        </a:rPr>
                        <a:t>one row</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2869854705"/>
                  </a:ext>
                </a:extLst>
              </a:tr>
              <a:tr h="648759">
                <a:tc>
                  <a:txBody>
                    <a:bodyPr/>
                    <a:lstStyle/>
                    <a:p>
                      <a:r>
                        <a:rPr lang="en-US" sz="2400" dirty="0">
                          <a:latin typeface="Source Sans Pro" panose="020B0503030403020204" pitchFamily="34" charset="0"/>
                          <a:ea typeface="Source Sans Pro" panose="020B0503030403020204" pitchFamily="34" charset="0"/>
                        </a:rPr>
                        <a:t>Target</a:t>
                      </a:r>
                    </a:p>
                  </a:txBody>
                  <a:tcPr>
                    <a:lnL w="12700" cap="flat" cmpd="sng" algn="ctr">
                      <a:solidFill>
                        <a:schemeClr val="tx1"/>
                      </a:solidFill>
                      <a:prstDash val="solid"/>
                      <a:round/>
                      <a:headEnd type="none" w="med" len="med"/>
                      <a:tailEnd type="none" w="med" len="med"/>
                    </a:lnL>
                  </a:tcPr>
                </a:tc>
                <a:tc>
                  <a:txBody>
                    <a:bodyPr/>
                    <a:lstStyle/>
                    <a:p>
                      <a:r>
                        <a:rPr lang="en-US" sz="2400" dirty="0">
                          <a:latin typeface="Source Sans Pro" panose="020B0503030403020204" pitchFamily="34" charset="0"/>
                          <a:ea typeface="Source Sans Pro" panose="020B0503030403020204" pitchFamily="34" charset="0"/>
                        </a:rPr>
                        <a:t>predicted property</a:t>
                      </a:r>
                    </a:p>
                  </a:txBody>
                  <a:tcPr/>
                </a:tc>
                <a:tc>
                  <a:txBody>
                    <a:bodyPr/>
                    <a:lstStyle/>
                    <a:p>
                      <a:r>
                        <a:rPr lang="en-US" sz="2400" dirty="0">
                          <a:latin typeface="Source Sans Pro" panose="020B0503030403020204" pitchFamily="34" charset="0"/>
                          <a:ea typeface="Source Sans Pro" panose="020B0503030403020204" pitchFamily="34" charset="0"/>
                        </a:rPr>
                        <a:t>column to predict</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210821688"/>
                  </a:ext>
                </a:extLst>
              </a:tr>
              <a:tr h="648759">
                <a:tc>
                  <a:txBody>
                    <a:bodyPr/>
                    <a:lstStyle/>
                    <a:p>
                      <a:r>
                        <a:rPr lang="en-US" sz="2400" dirty="0">
                          <a:latin typeface="Source Sans Pro" panose="020B0503030403020204" pitchFamily="34" charset="0"/>
                          <a:ea typeface="Source Sans Pro" panose="020B0503030403020204" pitchFamily="34" charset="0"/>
                        </a:rPr>
                        <a:t>Label</a:t>
                      </a:r>
                    </a:p>
                  </a:txBody>
                  <a:tcPr>
                    <a:lnL w="12700" cap="flat" cmpd="sng" algn="ctr">
                      <a:solidFill>
                        <a:schemeClr val="tx1"/>
                      </a:solidFill>
                      <a:prstDash val="solid"/>
                      <a:round/>
                      <a:headEnd type="none" w="med" len="med"/>
                      <a:tailEnd type="none" w="med" len="med"/>
                    </a:lnL>
                  </a:tcPr>
                </a:tc>
                <a:tc>
                  <a:txBody>
                    <a:bodyPr/>
                    <a:lstStyle/>
                    <a:p>
                      <a:r>
                        <a:rPr lang="en-US" sz="2400" dirty="0">
                          <a:latin typeface="Source Sans Pro" panose="020B0503030403020204" pitchFamily="34" charset="0"/>
                          <a:ea typeface="Source Sans Pro" panose="020B0503030403020204" pitchFamily="34" charset="0"/>
                        </a:rPr>
                        <a:t>target/category of observation</a:t>
                      </a:r>
                    </a:p>
                  </a:txBody>
                  <a:tcPr/>
                </a:tc>
                <a:tc>
                  <a:txBody>
                    <a:bodyPr/>
                    <a:lstStyle/>
                    <a:p>
                      <a:r>
                        <a:rPr lang="en-US" sz="2400" dirty="0">
                          <a:latin typeface="Source Sans Pro" panose="020B0503030403020204" pitchFamily="34" charset="0"/>
                          <a:ea typeface="Source Sans Pro" panose="020B0503030403020204" pitchFamily="34" charset="0"/>
                        </a:rPr>
                        <a:t>value of target column</a:t>
                      </a:r>
                    </a:p>
                  </a:txBody>
                  <a:tcPr>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491147522"/>
                  </a:ext>
                </a:extLst>
              </a:tr>
              <a:tr h="648759">
                <a:tc>
                  <a:txBody>
                    <a:bodyPr/>
                    <a:lstStyle/>
                    <a:p>
                      <a:r>
                        <a:rPr lang="en-US" sz="2400" dirty="0">
                          <a:latin typeface="Source Sans Pro" panose="020B0503030403020204" pitchFamily="34" charset="0"/>
                          <a:ea typeface="Source Sans Pro" panose="020B0503030403020204" pitchFamily="34" charset="0"/>
                        </a:rPr>
                        <a:t>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latin typeface="Source Sans Pro" panose="020B0503030403020204" pitchFamily="34" charset="0"/>
                          <a:ea typeface="Source Sans Pro" panose="020B0503030403020204" pitchFamily="34" charset="0"/>
                        </a:rPr>
                        <a:t>property of observation, used for prediction</a:t>
                      </a:r>
                    </a:p>
                  </a:txBody>
                  <a:tcPr>
                    <a:lnB w="12700" cap="flat" cmpd="sng" algn="ctr">
                      <a:solidFill>
                        <a:schemeClr val="tx1"/>
                      </a:solidFill>
                      <a:prstDash val="solid"/>
                      <a:round/>
                      <a:headEnd type="none" w="med" len="med"/>
                      <a:tailEnd type="none" w="med" len="med"/>
                    </a:lnB>
                  </a:tcPr>
                </a:tc>
                <a:tc>
                  <a:txBody>
                    <a:bodyPr/>
                    <a:lstStyle/>
                    <a:p>
                      <a:r>
                        <a:rPr lang="en-US" sz="2400" dirty="0">
                          <a:latin typeface="Source Sans Pro" panose="020B0503030403020204" pitchFamily="34" charset="0"/>
                          <a:ea typeface="Source Sans Pro" panose="020B0503030403020204" pitchFamily="34" charset="0"/>
                        </a:rPr>
                        <a:t>non-target columns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23434042"/>
                  </a:ext>
                </a:extLst>
              </a:tr>
            </a:tbl>
          </a:graphicData>
        </a:graphic>
      </p:graphicFrame>
    </p:spTree>
    <p:extLst>
      <p:ext uri="{BB962C8B-B14F-4D97-AF65-F5344CB8AC3E}">
        <p14:creationId xmlns:p14="http://schemas.microsoft.com/office/powerpoint/2010/main" val="147940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Vernacular</a:t>
            </a:r>
            <a:endParaRPr/>
          </a:p>
        </p:txBody>
      </p:sp>
      <p:sp>
        <p:nvSpPr>
          <p:cNvPr id="339" name="Google Shape;339;p42"/>
          <p:cNvSpPr txBox="1"/>
          <p:nvPr/>
        </p:nvSpPr>
        <p:spPr>
          <a:xfrm>
            <a:off x="2552700" y="1442575"/>
            <a:ext cx="8001000" cy="996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dirty="0">
                <a:solidFill>
                  <a:schemeClr val="accent1"/>
                </a:solidFill>
                <a:latin typeface="Avenir"/>
                <a:ea typeface="Avenir"/>
                <a:cs typeface="Avenir"/>
                <a:sym typeface="Avenir"/>
              </a:rPr>
              <a:t>1 Feature.</a:t>
            </a:r>
            <a:r>
              <a:rPr lang="en-US" sz="4000" dirty="0">
                <a:solidFill>
                  <a:srgbClr val="000000"/>
                </a:solidFill>
                <a:latin typeface="Avenir"/>
                <a:ea typeface="Avenir"/>
                <a:cs typeface="Avenir"/>
                <a:sym typeface="Avenir"/>
              </a:rPr>
              <a:t> </a:t>
            </a:r>
            <a:r>
              <a:rPr lang="en-US" sz="3000" dirty="0">
                <a:solidFill>
                  <a:schemeClr val="lt2"/>
                </a:solidFill>
                <a:latin typeface="Avenir"/>
                <a:ea typeface="Avenir"/>
                <a:cs typeface="Avenir"/>
                <a:sym typeface="Avenir"/>
              </a:rPr>
              <a:t>Number of malignant nodes</a:t>
            </a:r>
            <a:endParaRPr sz="3000" dirty="0">
              <a:solidFill>
                <a:schemeClr val="lt2"/>
              </a:solidFill>
              <a:latin typeface="Avenir"/>
              <a:ea typeface="Avenir"/>
              <a:cs typeface="Avenir"/>
              <a:sym typeface="Avenir"/>
            </a:endParaRPr>
          </a:p>
          <a:p>
            <a:pPr marL="12700" marR="5080" lvl="0" indent="0" algn="l" rtl="0">
              <a:lnSpc>
                <a:spcPct val="95000"/>
              </a:lnSpc>
              <a:spcBef>
                <a:spcPts val="0"/>
              </a:spcBef>
              <a:spcAft>
                <a:spcPts val="0"/>
              </a:spcAft>
              <a:buNone/>
            </a:pPr>
            <a:r>
              <a:rPr lang="en-US" sz="4000" dirty="0">
                <a:solidFill>
                  <a:schemeClr val="accent1"/>
                </a:solidFill>
                <a:latin typeface="Avenir"/>
                <a:ea typeface="Avenir"/>
                <a:cs typeface="Avenir"/>
                <a:sym typeface="Avenir"/>
              </a:rPr>
              <a:t>2 Labels.</a:t>
            </a:r>
            <a:r>
              <a:rPr lang="en-US" sz="4000" dirty="0">
                <a:solidFill>
                  <a:srgbClr val="000000"/>
                </a:solidFill>
                <a:latin typeface="Avenir"/>
                <a:ea typeface="Avenir"/>
                <a:cs typeface="Avenir"/>
                <a:sym typeface="Avenir"/>
              </a:rPr>
              <a:t>   </a:t>
            </a:r>
            <a:r>
              <a:rPr lang="en-US" sz="3000" dirty="0">
                <a:solidFill>
                  <a:schemeClr val="lt2"/>
                </a:solidFill>
                <a:latin typeface="Avenir"/>
                <a:ea typeface="Avenir"/>
                <a:cs typeface="Avenir"/>
                <a:sym typeface="Avenir"/>
              </a:rPr>
              <a:t>Survived  /  Lost</a:t>
            </a:r>
            <a:endParaRPr sz="3000" dirty="0">
              <a:solidFill>
                <a:schemeClr val="lt2"/>
              </a:solidFill>
              <a:latin typeface="Avenir"/>
              <a:ea typeface="Avenir"/>
              <a:cs typeface="Avenir"/>
              <a:sym typeface="Avenir"/>
            </a:endParaRPr>
          </a:p>
        </p:txBody>
      </p:sp>
      <p:grpSp>
        <p:nvGrpSpPr>
          <p:cNvPr id="2" name="Group 1">
            <a:extLst>
              <a:ext uri="{FF2B5EF4-FFF2-40B4-BE49-F238E27FC236}">
                <a16:creationId xmlns:a16="http://schemas.microsoft.com/office/drawing/2014/main" id="{99DA27AA-C8B6-6F4B-9942-E3C765270DCB}"/>
              </a:ext>
            </a:extLst>
          </p:cNvPr>
          <p:cNvGrpSpPr/>
          <p:nvPr/>
        </p:nvGrpSpPr>
        <p:grpSpPr>
          <a:xfrm>
            <a:off x="1562100" y="3206522"/>
            <a:ext cx="9064375" cy="3055800"/>
            <a:chOff x="1562100" y="3435125"/>
            <a:chExt cx="9064375" cy="3055800"/>
          </a:xfrm>
        </p:grpSpPr>
        <p:sp>
          <p:nvSpPr>
            <p:cNvPr id="340" name="Google Shape;340;p42"/>
            <p:cNvSpPr/>
            <p:nvPr/>
          </p:nvSpPr>
          <p:spPr>
            <a:xfrm>
              <a:off x="3989416" y="3435125"/>
              <a:ext cx="291000" cy="22194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1" name="Google Shape;341;p42"/>
            <p:cNvSpPr/>
            <p:nvPr/>
          </p:nvSpPr>
          <p:spPr>
            <a:xfrm>
              <a:off x="4134601" y="3588547"/>
              <a:ext cx="0" cy="2001520"/>
            </a:xfrm>
            <a:custGeom>
              <a:avLst/>
              <a:gdLst/>
              <a:ahLst/>
              <a:cxnLst/>
              <a:rect l="l" t="t" r="r" b="b"/>
              <a:pathLst>
                <a:path w="120000" h="2001520" extrusionOk="0">
                  <a:moveTo>
                    <a:pt x="0" y="2001238"/>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2" name="Google Shape;342;p42"/>
            <p:cNvSpPr/>
            <p:nvPr/>
          </p:nvSpPr>
          <p:spPr>
            <a:xfrm>
              <a:off x="4075647" y="3563341"/>
              <a:ext cx="118110" cy="116205"/>
            </a:xfrm>
            <a:custGeom>
              <a:avLst/>
              <a:gdLst/>
              <a:ahLst/>
              <a:cxnLst/>
              <a:rect l="l" t="t" r="r" b="b"/>
              <a:pathLst>
                <a:path w="118110" h="116205" extrusionOk="0">
                  <a:moveTo>
                    <a:pt x="58954" y="0"/>
                  </a:moveTo>
                  <a:lnTo>
                    <a:pt x="0" y="101064"/>
                  </a:lnTo>
                  <a:lnTo>
                    <a:pt x="2047" y="108840"/>
                  </a:lnTo>
                  <a:lnTo>
                    <a:pt x="14164" y="115909"/>
                  </a:lnTo>
                  <a:lnTo>
                    <a:pt x="21940" y="113863"/>
                  </a:lnTo>
                  <a:lnTo>
                    <a:pt x="58954" y="50410"/>
                  </a:lnTo>
                  <a:lnTo>
                    <a:pt x="88360" y="50410"/>
                  </a:lnTo>
                  <a:lnTo>
                    <a:pt x="58954" y="0"/>
                  </a:lnTo>
                  <a:close/>
                </a:path>
                <a:path w="118110" h="116205" extrusionOk="0">
                  <a:moveTo>
                    <a:pt x="88360" y="50410"/>
                  </a:moveTo>
                  <a:lnTo>
                    <a:pt x="58954" y="50410"/>
                  </a:lnTo>
                  <a:lnTo>
                    <a:pt x="95968" y="113863"/>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3" name="Google Shape;343;p42"/>
            <p:cNvSpPr/>
            <p:nvPr/>
          </p:nvSpPr>
          <p:spPr>
            <a:xfrm>
              <a:off x="4089168" y="546342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4" name="Google Shape;344;p42"/>
            <p:cNvSpPr/>
            <p:nvPr/>
          </p:nvSpPr>
          <p:spPr>
            <a:xfrm>
              <a:off x="4034258" y="5589207"/>
              <a:ext cx="6403975" cy="0"/>
            </a:xfrm>
            <a:custGeom>
              <a:avLst/>
              <a:gdLst/>
              <a:ahLst/>
              <a:cxnLst/>
              <a:rect l="l" t="t" r="r" b="b"/>
              <a:pathLst>
                <a:path w="6403975" h="120000" extrusionOk="0">
                  <a:moveTo>
                    <a:pt x="0" y="0"/>
                  </a:moveTo>
                  <a:lnTo>
                    <a:pt x="6403705" y="0"/>
                  </a:lnTo>
                </a:path>
              </a:pathLst>
            </a:custGeom>
            <a:noFill/>
            <a:ln w="26550"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5" name="Google Shape;345;p42"/>
            <p:cNvSpPr/>
            <p:nvPr/>
          </p:nvSpPr>
          <p:spPr>
            <a:xfrm>
              <a:off x="10347261" y="5530830"/>
              <a:ext cx="116204" cy="118110"/>
            </a:xfrm>
            <a:custGeom>
              <a:avLst/>
              <a:gdLst/>
              <a:ahLst/>
              <a:cxnLst/>
              <a:rect l="l" t="t" r="r" b="b"/>
              <a:pathLst>
                <a:path w="116204" h="118110" extrusionOk="0">
                  <a:moveTo>
                    <a:pt x="14843" y="0"/>
                  </a:moveTo>
                  <a:lnTo>
                    <a:pt x="7067" y="2047"/>
                  </a:lnTo>
                  <a:lnTo>
                    <a:pt x="0" y="14164"/>
                  </a:lnTo>
                  <a:lnTo>
                    <a:pt x="2045" y="21940"/>
                  </a:lnTo>
                  <a:lnTo>
                    <a:pt x="65498" y="58954"/>
                  </a:lnTo>
                  <a:lnTo>
                    <a:pt x="2045" y="95968"/>
                  </a:lnTo>
                  <a:lnTo>
                    <a:pt x="0" y="103745"/>
                  </a:lnTo>
                  <a:lnTo>
                    <a:pt x="7067" y="115862"/>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6" name="Google Shape;346;p42"/>
            <p:cNvSpPr/>
            <p:nvPr/>
          </p:nvSpPr>
          <p:spPr>
            <a:xfrm>
              <a:off x="3989416" y="3933889"/>
              <a:ext cx="324300" cy="1164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7" name="Google Shape;347;p42"/>
            <p:cNvSpPr/>
            <p:nvPr/>
          </p:nvSpPr>
          <p:spPr>
            <a:xfrm>
              <a:off x="4035806" y="3973838"/>
              <a:ext cx="231139" cy="0"/>
            </a:xfrm>
            <a:custGeom>
              <a:avLst/>
              <a:gdLst/>
              <a:ahLst/>
              <a:cxnLst/>
              <a:rect l="l" t="t" r="r" b="b"/>
              <a:pathLst>
                <a:path w="231139" h="120000" extrusionOk="0">
                  <a:moveTo>
                    <a:pt x="230924" y="0"/>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8" name="Google Shape;348;p42"/>
            <p:cNvSpPr/>
            <p:nvPr/>
          </p:nvSpPr>
          <p:spPr>
            <a:xfrm>
              <a:off x="3989416" y="5550713"/>
              <a:ext cx="320100" cy="116400"/>
            </a:xfrm>
            <a:prstGeom prst="rect">
              <a:avLst/>
            </a:pr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9" name="Google Shape;349;p42"/>
            <p:cNvSpPr/>
            <p:nvPr/>
          </p:nvSpPr>
          <p:spPr>
            <a:xfrm>
              <a:off x="4409208" y="5384459"/>
              <a:ext cx="419700" cy="4446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0" name="Google Shape;350;p42"/>
            <p:cNvSpPr/>
            <p:nvPr/>
          </p:nvSpPr>
          <p:spPr>
            <a:xfrm>
              <a:off x="4459185" y="5410448"/>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1" name="Google Shape;351;p42"/>
            <p:cNvSpPr/>
            <p:nvPr/>
          </p:nvSpPr>
          <p:spPr>
            <a:xfrm>
              <a:off x="4459169" y="541044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2" name="Google Shape;352;p42"/>
            <p:cNvSpPr/>
            <p:nvPr/>
          </p:nvSpPr>
          <p:spPr>
            <a:xfrm>
              <a:off x="8021088" y="3780103"/>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3" name="Google Shape;353;p42"/>
            <p:cNvSpPr/>
            <p:nvPr/>
          </p:nvSpPr>
          <p:spPr>
            <a:xfrm>
              <a:off x="8070813" y="380814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4" name="Google Shape;354;p42"/>
            <p:cNvSpPr/>
            <p:nvPr/>
          </p:nvSpPr>
          <p:spPr>
            <a:xfrm>
              <a:off x="8070796" y="3808144"/>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5" name="Google Shape;355;p42"/>
            <p:cNvSpPr/>
            <p:nvPr/>
          </p:nvSpPr>
          <p:spPr>
            <a:xfrm>
              <a:off x="7302037" y="3771790"/>
              <a:ext cx="4197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6" name="Google Shape;356;p42"/>
            <p:cNvSpPr/>
            <p:nvPr/>
          </p:nvSpPr>
          <p:spPr>
            <a:xfrm>
              <a:off x="7350829"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7" name="Google Shape;357;p42"/>
            <p:cNvSpPr/>
            <p:nvPr/>
          </p:nvSpPr>
          <p:spPr>
            <a:xfrm>
              <a:off x="7350812"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8" name="Google Shape;358;p42"/>
            <p:cNvSpPr/>
            <p:nvPr/>
          </p:nvSpPr>
          <p:spPr>
            <a:xfrm>
              <a:off x="6408420" y="3771790"/>
              <a:ext cx="419700" cy="448800"/>
            </a:xfrm>
            <a:prstGeom prst="rect">
              <a:avLst/>
            </a:prstGeom>
            <a:blipFill rotWithShape="1">
              <a:blip r:embed="rId1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9" name="Google Shape;359;p42"/>
            <p:cNvSpPr/>
            <p:nvPr/>
          </p:nvSpPr>
          <p:spPr>
            <a:xfrm>
              <a:off x="6457651"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0" name="Google Shape;360;p42"/>
            <p:cNvSpPr/>
            <p:nvPr/>
          </p:nvSpPr>
          <p:spPr>
            <a:xfrm>
              <a:off x="6457634"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1" name="Google Shape;361;p42"/>
            <p:cNvSpPr/>
            <p:nvPr/>
          </p:nvSpPr>
          <p:spPr>
            <a:xfrm>
              <a:off x="8378535" y="5409397"/>
              <a:ext cx="423900" cy="4488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2" name="Google Shape;362;p42"/>
            <p:cNvSpPr/>
            <p:nvPr/>
          </p:nvSpPr>
          <p:spPr>
            <a:xfrm>
              <a:off x="8430030" y="5436105"/>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3" name="Google Shape;363;p42"/>
            <p:cNvSpPr/>
            <p:nvPr/>
          </p:nvSpPr>
          <p:spPr>
            <a:xfrm>
              <a:off x="8430013" y="5436105"/>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4" name="Google Shape;364;p42"/>
            <p:cNvSpPr/>
            <p:nvPr/>
          </p:nvSpPr>
          <p:spPr>
            <a:xfrm>
              <a:off x="7622077" y="5388615"/>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5" name="Google Shape;365;p42"/>
            <p:cNvSpPr/>
            <p:nvPr/>
          </p:nvSpPr>
          <p:spPr>
            <a:xfrm>
              <a:off x="7671559" y="5415200"/>
              <a:ext cx="320700" cy="346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6" name="Google Shape;366;p42"/>
            <p:cNvSpPr/>
            <p:nvPr/>
          </p:nvSpPr>
          <p:spPr>
            <a:xfrm>
              <a:off x="7671542" y="541520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7" name="Google Shape;367;p42"/>
            <p:cNvSpPr/>
            <p:nvPr/>
          </p:nvSpPr>
          <p:spPr>
            <a:xfrm>
              <a:off x="6067597" y="5409397"/>
              <a:ext cx="419700" cy="448800"/>
            </a:xfrm>
            <a:prstGeom prst="rect">
              <a:avLst/>
            </a:prstGeom>
            <a:blipFill rotWithShape="1">
              <a:blip r:embed="rId1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8" name="Google Shape;368;p42"/>
            <p:cNvSpPr/>
            <p:nvPr/>
          </p:nvSpPr>
          <p:spPr>
            <a:xfrm>
              <a:off x="6117680" y="543610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9" name="Google Shape;369;p42"/>
            <p:cNvSpPr/>
            <p:nvPr/>
          </p:nvSpPr>
          <p:spPr>
            <a:xfrm>
              <a:off x="6117663" y="543610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0" name="Google Shape;370;p42"/>
            <p:cNvSpPr/>
            <p:nvPr/>
          </p:nvSpPr>
          <p:spPr>
            <a:xfrm>
              <a:off x="5643648" y="5388615"/>
              <a:ext cx="4197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1" name="Google Shape;371;p42"/>
            <p:cNvSpPr/>
            <p:nvPr/>
          </p:nvSpPr>
          <p:spPr>
            <a:xfrm>
              <a:off x="5694315" y="5416355"/>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2" name="Google Shape;372;p42"/>
            <p:cNvSpPr/>
            <p:nvPr/>
          </p:nvSpPr>
          <p:spPr>
            <a:xfrm>
              <a:off x="5694298" y="5416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3" name="Google Shape;373;p42"/>
            <p:cNvSpPr/>
            <p:nvPr/>
          </p:nvSpPr>
          <p:spPr>
            <a:xfrm>
              <a:off x="5190605" y="5388615"/>
              <a:ext cx="423900" cy="4446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4" name="Google Shape;374;p42"/>
            <p:cNvSpPr/>
            <p:nvPr/>
          </p:nvSpPr>
          <p:spPr>
            <a:xfrm>
              <a:off x="5241980" y="5414823"/>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5" name="Google Shape;375;p42"/>
            <p:cNvSpPr/>
            <p:nvPr/>
          </p:nvSpPr>
          <p:spPr>
            <a:xfrm>
              <a:off x="5241964" y="5414824"/>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6" name="Google Shape;376;p42"/>
            <p:cNvSpPr/>
            <p:nvPr/>
          </p:nvSpPr>
          <p:spPr>
            <a:xfrm>
              <a:off x="8877298" y="3792572"/>
              <a:ext cx="423900" cy="448800"/>
            </a:xfrm>
            <a:prstGeom prst="rect">
              <a:avLst/>
            </a:prstGeom>
            <a:blipFill rotWithShape="1">
              <a:blip r:embed="rId2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7" name="Google Shape;377;p42"/>
            <p:cNvSpPr/>
            <p:nvPr/>
          </p:nvSpPr>
          <p:spPr>
            <a:xfrm>
              <a:off x="8928808"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8" name="Google Shape;378;p42"/>
            <p:cNvSpPr/>
            <p:nvPr/>
          </p:nvSpPr>
          <p:spPr>
            <a:xfrm>
              <a:off x="8928792"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9" name="Google Shape;379;p42"/>
            <p:cNvSpPr/>
            <p:nvPr/>
          </p:nvSpPr>
          <p:spPr>
            <a:xfrm>
              <a:off x="9351125" y="3792572"/>
              <a:ext cx="4239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0" name="Google Shape;380;p42"/>
            <p:cNvSpPr/>
            <p:nvPr/>
          </p:nvSpPr>
          <p:spPr>
            <a:xfrm>
              <a:off x="9401938" y="3821606"/>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1" name="Google Shape;381;p42"/>
            <p:cNvSpPr/>
            <p:nvPr/>
          </p:nvSpPr>
          <p:spPr>
            <a:xfrm>
              <a:off x="9401921" y="382160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2" name="Google Shape;382;p42"/>
            <p:cNvSpPr/>
            <p:nvPr/>
          </p:nvSpPr>
          <p:spPr>
            <a:xfrm>
              <a:off x="9849888" y="3792572"/>
              <a:ext cx="4239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3" name="Google Shape;383;p42"/>
            <p:cNvSpPr/>
            <p:nvPr/>
          </p:nvSpPr>
          <p:spPr>
            <a:xfrm>
              <a:off x="9900726"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4" name="Google Shape;384;p42"/>
            <p:cNvSpPr/>
            <p:nvPr/>
          </p:nvSpPr>
          <p:spPr>
            <a:xfrm>
              <a:off x="9900710"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5" name="Google Shape;385;p42"/>
            <p:cNvSpPr txBox="1"/>
            <p:nvPr/>
          </p:nvSpPr>
          <p:spPr>
            <a:xfrm>
              <a:off x="3162300" y="3640452"/>
              <a:ext cx="8382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rgbClr val="EE3967"/>
                  </a:solidFill>
                  <a:latin typeface="Avenir"/>
                  <a:ea typeface="Avenir"/>
                  <a:cs typeface="Avenir"/>
                  <a:sym typeface="Avenir"/>
                </a:rPr>
                <a:t>lost</a:t>
              </a:r>
              <a:endParaRPr sz="2300">
                <a:solidFill>
                  <a:srgbClr val="EE3967"/>
                </a:solidFill>
                <a:latin typeface="Avenir"/>
                <a:ea typeface="Avenir"/>
                <a:cs typeface="Avenir"/>
                <a:sym typeface="Avenir"/>
              </a:endParaRPr>
            </a:p>
          </p:txBody>
        </p:sp>
        <p:sp>
          <p:nvSpPr>
            <p:cNvPr id="386" name="Google Shape;386;p42"/>
            <p:cNvSpPr txBox="1"/>
            <p:nvPr/>
          </p:nvSpPr>
          <p:spPr>
            <a:xfrm>
              <a:off x="2552700" y="5240652"/>
              <a:ext cx="14478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b="1">
                  <a:solidFill>
                    <a:schemeClr val="accent3"/>
                  </a:solidFill>
                  <a:latin typeface="Avenir"/>
                  <a:ea typeface="Avenir"/>
                  <a:cs typeface="Avenir"/>
                  <a:sym typeface="Avenir"/>
                </a:rPr>
                <a:t>survived</a:t>
              </a:r>
              <a:endParaRPr sz="2300" b="1">
                <a:solidFill>
                  <a:schemeClr val="accent3"/>
                </a:solidFill>
                <a:latin typeface="Avenir"/>
                <a:ea typeface="Avenir"/>
                <a:cs typeface="Avenir"/>
                <a:sym typeface="Avenir"/>
              </a:endParaRPr>
            </a:p>
          </p:txBody>
        </p:sp>
        <p:sp>
          <p:nvSpPr>
            <p:cNvPr id="387" name="Google Shape;387;p42"/>
            <p:cNvSpPr txBox="1"/>
            <p:nvPr/>
          </p:nvSpPr>
          <p:spPr>
            <a:xfrm>
              <a:off x="1562100" y="4235328"/>
              <a:ext cx="2133600" cy="9525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chemeClr val="lt2"/>
                  </a:solidFill>
                  <a:latin typeface="Avenir"/>
                  <a:ea typeface="Avenir"/>
                  <a:cs typeface="Avenir"/>
                  <a:sym typeface="Avenir"/>
                </a:rPr>
                <a:t>Patient 5 yrs</a:t>
              </a:r>
              <a:br>
                <a:rPr lang="en-US" sz="2300">
                  <a:solidFill>
                    <a:schemeClr val="lt2"/>
                  </a:solidFill>
                  <a:latin typeface="Avenir"/>
                  <a:ea typeface="Avenir"/>
                  <a:cs typeface="Avenir"/>
                  <a:sym typeface="Avenir"/>
                </a:rPr>
              </a:br>
              <a:r>
                <a:rPr lang="en-US" sz="2300">
                  <a:solidFill>
                    <a:schemeClr val="lt2"/>
                  </a:solidFill>
                  <a:latin typeface="Avenir"/>
                  <a:ea typeface="Avenir"/>
                  <a:cs typeface="Avenir"/>
                  <a:sym typeface="Avenir"/>
                </a:rPr>
                <a:t>after surgery</a:t>
              </a:r>
              <a:endParaRPr sz="2300">
                <a:solidFill>
                  <a:schemeClr val="lt2"/>
                </a:solidFill>
                <a:latin typeface="Avenir"/>
                <a:ea typeface="Avenir"/>
                <a:cs typeface="Avenir"/>
                <a:sym typeface="Avenir"/>
              </a:endParaRPr>
            </a:p>
          </p:txBody>
        </p:sp>
        <p:sp>
          <p:nvSpPr>
            <p:cNvPr id="388" name="Google Shape;388;p42"/>
            <p:cNvSpPr txBox="1"/>
            <p:nvPr/>
          </p:nvSpPr>
          <p:spPr>
            <a:xfrm>
              <a:off x="5067300" y="602592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389" name="Google Shape;389;p42"/>
            <p:cNvSpPr txBox="1"/>
            <p:nvPr/>
          </p:nvSpPr>
          <p:spPr>
            <a:xfrm>
              <a:off x="4073275" y="5667127"/>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a:t>
              </a:r>
              <a:r>
                <a:rPr lang="en-US" sz="1800">
                  <a:solidFill>
                    <a:srgbClr val="A6A6A6"/>
                  </a:solidFill>
                  <a:latin typeface="Avenir"/>
                  <a:ea typeface="Avenir"/>
                  <a:cs typeface="Avenir"/>
                  <a:sym typeface="Avenir"/>
                </a:rPr>
                <a:t>	</a:t>
              </a:r>
              <a:endParaRPr sz="1800">
                <a:solidFill>
                  <a:srgbClr val="A6A6A6"/>
                </a:solidFill>
                <a:latin typeface="Avenir"/>
                <a:ea typeface="Avenir"/>
                <a:cs typeface="Avenir"/>
                <a:sym typeface="Aveni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Vernacular</a:t>
            </a:r>
            <a:endParaRPr/>
          </a:p>
        </p:txBody>
      </p:sp>
      <p:sp>
        <p:nvSpPr>
          <p:cNvPr id="339" name="Google Shape;339;p42"/>
          <p:cNvSpPr txBox="1"/>
          <p:nvPr/>
        </p:nvSpPr>
        <p:spPr>
          <a:xfrm>
            <a:off x="2552700" y="1442575"/>
            <a:ext cx="8001000" cy="996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dirty="0">
                <a:solidFill>
                  <a:schemeClr val="accent1"/>
                </a:solidFill>
                <a:latin typeface="Avenir"/>
                <a:ea typeface="Avenir"/>
                <a:cs typeface="Avenir"/>
                <a:sym typeface="Avenir"/>
              </a:rPr>
              <a:t>1 Feature.</a:t>
            </a:r>
            <a:r>
              <a:rPr lang="en-US" sz="4000" dirty="0">
                <a:solidFill>
                  <a:srgbClr val="000000"/>
                </a:solidFill>
                <a:latin typeface="Avenir"/>
                <a:ea typeface="Avenir"/>
                <a:cs typeface="Avenir"/>
                <a:sym typeface="Avenir"/>
              </a:rPr>
              <a:t> </a:t>
            </a:r>
            <a:r>
              <a:rPr lang="en-US" sz="3000" dirty="0">
                <a:solidFill>
                  <a:schemeClr val="lt2"/>
                </a:solidFill>
                <a:latin typeface="Avenir"/>
                <a:ea typeface="Avenir"/>
                <a:cs typeface="Avenir"/>
                <a:sym typeface="Avenir"/>
              </a:rPr>
              <a:t>Number of malignant nodes</a:t>
            </a:r>
            <a:endParaRPr sz="3000" dirty="0">
              <a:solidFill>
                <a:schemeClr val="lt2"/>
              </a:solidFill>
              <a:latin typeface="Avenir"/>
              <a:ea typeface="Avenir"/>
              <a:cs typeface="Avenir"/>
              <a:sym typeface="Avenir"/>
            </a:endParaRPr>
          </a:p>
          <a:p>
            <a:pPr marL="12700" marR="5080" lvl="0" indent="0" algn="l" rtl="0">
              <a:lnSpc>
                <a:spcPct val="95000"/>
              </a:lnSpc>
              <a:spcBef>
                <a:spcPts val="0"/>
              </a:spcBef>
              <a:spcAft>
                <a:spcPts val="0"/>
              </a:spcAft>
              <a:buNone/>
            </a:pPr>
            <a:r>
              <a:rPr lang="en-US" sz="4000" dirty="0">
                <a:solidFill>
                  <a:schemeClr val="accent1"/>
                </a:solidFill>
                <a:latin typeface="Avenir"/>
                <a:ea typeface="Avenir"/>
                <a:cs typeface="Avenir"/>
                <a:sym typeface="Avenir"/>
              </a:rPr>
              <a:t>2 Labels.</a:t>
            </a:r>
            <a:r>
              <a:rPr lang="en-US" sz="4000" dirty="0">
                <a:solidFill>
                  <a:srgbClr val="000000"/>
                </a:solidFill>
                <a:latin typeface="Avenir"/>
                <a:ea typeface="Avenir"/>
                <a:cs typeface="Avenir"/>
                <a:sym typeface="Avenir"/>
              </a:rPr>
              <a:t>   </a:t>
            </a:r>
            <a:r>
              <a:rPr lang="en-US" sz="3000" dirty="0">
                <a:solidFill>
                  <a:schemeClr val="lt2"/>
                </a:solidFill>
                <a:latin typeface="Avenir"/>
                <a:ea typeface="Avenir"/>
                <a:cs typeface="Avenir"/>
                <a:sym typeface="Avenir"/>
              </a:rPr>
              <a:t>Survived  /  Lost</a:t>
            </a:r>
            <a:endParaRPr sz="3000" dirty="0">
              <a:solidFill>
                <a:schemeClr val="lt2"/>
              </a:solidFill>
              <a:latin typeface="Avenir"/>
              <a:ea typeface="Avenir"/>
              <a:cs typeface="Avenir"/>
              <a:sym typeface="Avenir"/>
            </a:endParaRPr>
          </a:p>
        </p:txBody>
      </p:sp>
      <p:grpSp>
        <p:nvGrpSpPr>
          <p:cNvPr id="2" name="Group 1">
            <a:extLst>
              <a:ext uri="{FF2B5EF4-FFF2-40B4-BE49-F238E27FC236}">
                <a16:creationId xmlns:a16="http://schemas.microsoft.com/office/drawing/2014/main" id="{99DA27AA-C8B6-6F4B-9942-E3C765270DCB}"/>
              </a:ext>
            </a:extLst>
          </p:cNvPr>
          <p:cNvGrpSpPr/>
          <p:nvPr/>
        </p:nvGrpSpPr>
        <p:grpSpPr>
          <a:xfrm>
            <a:off x="1562100" y="3206522"/>
            <a:ext cx="9064375" cy="3055800"/>
            <a:chOff x="1562100" y="3435125"/>
            <a:chExt cx="9064375" cy="3055800"/>
          </a:xfrm>
        </p:grpSpPr>
        <p:sp>
          <p:nvSpPr>
            <p:cNvPr id="340" name="Google Shape;340;p42"/>
            <p:cNvSpPr/>
            <p:nvPr/>
          </p:nvSpPr>
          <p:spPr>
            <a:xfrm>
              <a:off x="3989416" y="3435125"/>
              <a:ext cx="291000" cy="22194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1" name="Google Shape;341;p42"/>
            <p:cNvSpPr/>
            <p:nvPr/>
          </p:nvSpPr>
          <p:spPr>
            <a:xfrm>
              <a:off x="4134601" y="3588547"/>
              <a:ext cx="0" cy="2001520"/>
            </a:xfrm>
            <a:custGeom>
              <a:avLst/>
              <a:gdLst/>
              <a:ahLst/>
              <a:cxnLst/>
              <a:rect l="l" t="t" r="r" b="b"/>
              <a:pathLst>
                <a:path w="120000" h="2001520" extrusionOk="0">
                  <a:moveTo>
                    <a:pt x="0" y="2001238"/>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2" name="Google Shape;342;p42"/>
            <p:cNvSpPr/>
            <p:nvPr/>
          </p:nvSpPr>
          <p:spPr>
            <a:xfrm>
              <a:off x="4075647" y="3563341"/>
              <a:ext cx="118110" cy="116205"/>
            </a:xfrm>
            <a:custGeom>
              <a:avLst/>
              <a:gdLst/>
              <a:ahLst/>
              <a:cxnLst/>
              <a:rect l="l" t="t" r="r" b="b"/>
              <a:pathLst>
                <a:path w="118110" h="116205" extrusionOk="0">
                  <a:moveTo>
                    <a:pt x="58954" y="0"/>
                  </a:moveTo>
                  <a:lnTo>
                    <a:pt x="0" y="101064"/>
                  </a:lnTo>
                  <a:lnTo>
                    <a:pt x="2047" y="108840"/>
                  </a:lnTo>
                  <a:lnTo>
                    <a:pt x="14164" y="115909"/>
                  </a:lnTo>
                  <a:lnTo>
                    <a:pt x="21940" y="113863"/>
                  </a:lnTo>
                  <a:lnTo>
                    <a:pt x="58954" y="50410"/>
                  </a:lnTo>
                  <a:lnTo>
                    <a:pt x="88360" y="50410"/>
                  </a:lnTo>
                  <a:lnTo>
                    <a:pt x="58954" y="0"/>
                  </a:lnTo>
                  <a:close/>
                </a:path>
                <a:path w="118110" h="116205" extrusionOk="0">
                  <a:moveTo>
                    <a:pt x="88360" y="50410"/>
                  </a:moveTo>
                  <a:lnTo>
                    <a:pt x="58954" y="50410"/>
                  </a:lnTo>
                  <a:lnTo>
                    <a:pt x="95968" y="113863"/>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3" name="Google Shape;343;p42"/>
            <p:cNvSpPr/>
            <p:nvPr/>
          </p:nvSpPr>
          <p:spPr>
            <a:xfrm>
              <a:off x="4089168" y="546342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4" name="Google Shape;344;p42"/>
            <p:cNvSpPr/>
            <p:nvPr/>
          </p:nvSpPr>
          <p:spPr>
            <a:xfrm>
              <a:off x="4034258" y="5589207"/>
              <a:ext cx="6403975" cy="0"/>
            </a:xfrm>
            <a:custGeom>
              <a:avLst/>
              <a:gdLst/>
              <a:ahLst/>
              <a:cxnLst/>
              <a:rect l="l" t="t" r="r" b="b"/>
              <a:pathLst>
                <a:path w="6403975" h="120000" extrusionOk="0">
                  <a:moveTo>
                    <a:pt x="0" y="0"/>
                  </a:moveTo>
                  <a:lnTo>
                    <a:pt x="6403705" y="0"/>
                  </a:lnTo>
                </a:path>
              </a:pathLst>
            </a:custGeom>
            <a:noFill/>
            <a:ln w="26550"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5" name="Google Shape;345;p42"/>
            <p:cNvSpPr/>
            <p:nvPr/>
          </p:nvSpPr>
          <p:spPr>
            <a:xfrm>
              <a:off x="10347261" y="5530830"/>
              <a:ext cx="116204" cy="118110"/>
            </a:xfrm>
            <a:custGeom>
              <a:avLst/>
              <a:gdLst/>
              <a:ahLst/>
              <a:cxnLst/>
              <a:rect l="l" t="t" r="r" b="b"/>
              <a:pathLst>
                <a:path w="116204" h="118110" extrusionOk="0">
                  <a:moveTo>
                    <a:pt x="14843" y="0"/>
                  </a:moveTo>
                  <a:lnTo>
                    <a:pt x="7067" y="2047"/>
                  </a:lnTo>
                  <a:lnTo>
                    <a:pt x="0" y="14164"/>
                  </a:lnTo>
                  <a:lnTo>
                    <a:pt x="2045" y="21940"/>
                  </a:lnTo>
                  <a:lnTo>
                    <a:pt x="65498" y="58954"/>
                  </a:lnTo>
                  <a:lnTo>
                    <a:pt x="2045" y="95968"/>
                  </a:lnTo>
                  <a:lnTo>
                    <a:pt x="0" y="103745"/>
                  </a:lnTo>
                  <a:lnTo>
                    <a:pt x="7067" y="115862"/>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6" name="Google Shape;346;p42"/>
            <p:cNvSpPr/>
            <p:nvPr/>
          </p:nvSpPr>
          <p:spPr>
            <a:xfrm>
              <a:off x="3989416" y="3933889"/>
              <a:ext cx="324300" cy="1164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7" name="Google Shape;347;p42"/>
            <p:cNvSpPr/>
            <p:nvPr/>
          </p:nvSpPr>
          <p:spPr>
            <a:xfrm>
              <a:off x="4035806" y="3973838"/>
              <a:ext cx="231139" cy="0"/>
            </a:xfrm>
            <a:custGeom>
              <a:avLst/>
              <a:gdLst/>
              <a:ahLst/>
              <a:cxnLst/>
              <a:rect l="l" t="t" r="r" b="b"/>
              <a:pathLst>
                <a:path w="231139" h="120000" extrusionOk="0">
                  <a:moveTo>
                    <a:pt x="230924" y="0"/>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8" name="Google Shape;348;p42"/>
            <p:cNvSpPr/>
            <p:nvPr/>
          </p:nvSpPr>
          <p:spPr>
            <a:xfrm>
              <a:off x="3989416" y="5550713"/>
              <a:ext cx="320100" cy="116400"/>
            </a:xfrm>
            <a:prstGeom prst="rect">
              <a:avLst/>
            </a:pr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49" name="Google Shape;349;p42"/>
            <p:cNvSpPr/>
            <p:nvPr/>
          </p:nvSpPr>
          <p:spPr>
            <a:xfrm>
              <a:off x="4409208" y="5384459"/>
              <a:ext cx="419700" cy="4446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0" name="Google Shape;350;p42"/>
            <p:cNvSpPr/>
            <p:nvPr/>
          </p:nvSpPr>
          <p:spPr>
            <a:xfrm>
              <a:off x="4459185" y="5410448"/>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1" name="Google Shape;351;p42"/>
            <p:cNvSpPr/>
            <p:nvPr/>
          </p:nvSpPr>
          <p:spPr>
            <a:xfrm>
              <a:off x="4459169" y="541044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2" name="Google Shape;352;p42"/>
            <p:cNvSpPr/>
            <p:nvPr/>
          </p:nvSpPr>
          <p:spPr>
            <a:xfrm>
              <a:off x="8021088" y="3780103"/>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3" name="Google Shape;353;p42"/>
            <p:cNvSpPr/>
            <p:nvPr/>
          </p:nvSpPr>
          <p:spPr>
            <a:xfrm>
              <a:off x="8070813" y="380814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4" name="Google Shape;354;p42"/>
            <p:cNvSpPr/>
            <p:nvPr/>
          </p:nvSpPr>
          <p:spPr>
            <a:xfrm>
              <a:off x="8070796" y="3808144"/>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5" name="Google Shape;355;p42"/>
            <p:cNvSpPr/>
            <p:nvPr/>
          </p:nvSpPr>
          <p:spPr>
            <a:xfrm>
              <a:off x="7302037" y="3771790"/>
              <a:ext cx="4197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6" name="Google Shape;356;p42"/>
            <p:cNvSpPr/>
            <p:nvPr/>
          </p:nvSpPr>
          <p:spPr>
            <a:xfrm>
              <a:off x="7350829"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7" name="Google Shape;357;p42"/>
            <p:cNvSpPr/>
            <p:nvPr/>
          </p:nvSpPr>
          <p:spPr>
            <a:xfrm>
              <a:off x="7350812"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8" name="Google Shape;358;p42"/>
            <p:cNvSpPr/>
            <p:nvPr/>
          </p:nvSpPr>
          <p:spPr>
            <a:xfrm>
              <a:off x="6408420" y="3771790"/>
              <a:ext cx="419700" cy="448800"/>
            </a:xfrm>
            <a:prstGeom prst="rect">
              <a:avLst/>
            </a:prstGeom>
            <a:blipFill rotWithShape="1">
              <a:blip r:embed="rId1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59" name="Google Shape;359;p42"/>
            <p:cNvSpPr/>
            <p:nvPr/>
          </p:nvSpPr>
          <p:spPr>
            <a:xfrm>
              <a:off x="6457651" y="3800408"/>
              <a:ext cx="320700" cy="346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0" name="Google Shape;360;p42"/>
            <p:cNvSpPr/>
            <p:nvPr/>
          </p:nvSpPr>
          <p:spPr>
            <a:xfrm>
              <a:off x="6457634" y="3800408"/>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1" name="Google Shape;361;p42"/>
            <p:cNvSpPr/>
            <p:nvPr/>
          </p:nvSpPr>
          <p:spPr>
            <a:xfrm>
              <a:off x="8378535" y="5409397"/>
              <a:ext cx="423900" cy="4488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2" name="Google Shape;362;p42"/>
            <p:cNvSpPr/>
            <p:nvPr/>
          </p:nvSpPr>
          <p:spPr>
            <a:xfrm>
              <a:off x="8430030" y="5436105"/>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3" name="Google Shape;363;p42"/>
            <p:cNvSpPr/>
            <p:nvPr/>
          </p:nvSpPr>
          <p:spPr>
            <a:xfrm>
              <a:off x="8430013" y="5436105"/>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4" name="Google Shape;364;p42"/>
            <p:cNvSpPr/>
            <p:nvPr/>
          </p:nvSpPr>
          <p:spPr>
            <a:xfrm>
              <a:off x="7622077" y="5388615"/>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5" name="Google Shape;365;p42"/>
            <p:cNvSpPr/>
            <p:nvPr/>
          </p:nvSpPr>
          <p:spPr>
            <a:xfrm>
              <a:off x="7671559" y="5415200"/>
              <a:ext cx="320700" cy="346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6" name="Google Shape;366;p42"/>
            <p:cNvSpPr/>
            <p:nvPr/>
          </p:nvSpPr>
          <p:spPr>
            <a:xfrm>
              <a:off x="7671542" y="541520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7" name="Google Shape;367;p42"/>
            <p:cNvSpPr/>
            <p:nvPr/>
          </p:nvSpPr>
          <p:spPr>
            <a:xfrm>
              <a:off x="6067597" y="5409397"/>
              <a:ext cx="419700" cy="448800"/>
            </a:xfrm>
            <a:prstGeom prst="rect">
              <a:avLst/>
            </a:prstGeom>
            <a:blipFill rotWithShape="1">
              <a:blip r:embed="rId1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8" name="Google Shape;368;p42"/>
            <p:cNvSpPr/>
            <p:nvPr/>
          </p:nvSpPr>
          <p:spPr>
            <a:xfrm>
              <a:off x="6117680" y="543610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69" name="Google Shape;369;p42"/>
            <p:cNvSpPr/>
            <p:nvPr/>
          </p:nvSpPr>
          <p:spPr>
            <a:xfrm>
              <a:off x="6117663" y="543610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0" name="Google Shape;370;p42"/>
            <p:cNvSpPr/>
            <p:nvPr/>
          </p:nvSpPr>
          <p:spPr>
            <a:xfrm>
              <a:off x="5643648" y="5388615"/>
              <a:ext cx="4197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1" name="Google Shape;371;p42"/>
            <p:cNvSpPr/>
            <p:nvPr/>
          </p:nvSpPr>
          <p:spPr>
            <a:xfrm>
              <a:off x="5694315" y="5416355"/>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2" name="Google Shape;372;p42"/>
            <p:cNvSpPr/>
            <p:nvPr/>
          </p:nvSpPr>
          <p:spPr>
            <a:xfrm>
              <a:off x="5694298" y="5416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3" name="Google Shape;373;p42"/>
            <p:cNvSpPr/>
            <p:nvPr/>
          </p:nvSpPr>
          <p:spPr>
            <a:xfrm>
              <a:off x="5190605" y="5388615"/>
              <a:ext cx="423900" cy="4446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4" name="Google Shape;374;p42"/>
            <p:cNvSpPr/>
            <p:nvPr/>
          </p:nvSpPr>
          <p:spPr>
            <a:xfrm>
              <a:off x="5241980" y="5414823"/>
              <a:ext cx="320700" cy="346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5" name="Google Shape;375;p42"/>
            <p:cNvSpPr/>
            <p:nvPr/>
          </p:nvSpPr>
          <p:spPr>
            <a:xfrm>
              <a:off x="5241964" y="5414824"/>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6" name="Google Shape;376;p42"/>
            <p:cNvSpPr/>
            <p:nvPr/>
          </p:nvSpPr>
          <p:spPr>
            <a:xfrm>
              <a:off x="8877298" y="3792572"/>
              <a:ext cx="423900" cy="448800"/>
            </a:xfrm>
            <a:prstGeom prst="rect">
              <a:avLst/>
            </a:prstGeom>
            <a:blipFill rotWithShape="1">
              <a:blip r:embed="rId2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7" name="Google Shape;377;p42"/>
            <p:cNvSpPr/>
            <p:nvPr/>
          </p:nvSpPr>
          <p:spPr>
            <a:xfrm>
              <a:off x="8928808"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8" name="Google Shape;378;p42"/>
            <p:cNvSpPr/>
            <p:nvPr/>
          </p:nvSpPr>
          <p:spPr>
            <a:xfrm>
              <a:off x="8928792"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79" name="Google Shape;379;p42"/>
            <p:cNvSpPr/>
            <p:nvPr/>
          </p:nvSpPr>
          <p:spPr>
            <a:xfrm>
              <a:off x="9351125" y="3792572"/>
              <a:ext cx="4239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0" name="Google Shape;380;p42"/>
            <p:cNvSpPr/>
            <p:nvPr/>
          </p:nvSpPr>
          <p:spPr>
            <a:xfrm>
              <a:off x="9401938" y="3821606"/>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1" name="Google Shape;381;p42"/>
            <p:cNvSpPr/>
            <p:nvPr/>
          </p:nvSpPr>
          <p:spPr>
            <a:xfrm>
              <a:off x="9401921" y="382160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2" name="Google Shape;382;p42"/>
            <p:cNvSpPr/>
            <p:nvPr/>
          </p:nvSpPr>
          <p:spPr>
            <a:xfrm>
              <a:off x="9849888" y="3792572"/>
              <a:ext cx="4239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3" name="Google Shape;383;p42"/>
            <p:cNvSpPr/>
            <p:nvPr/>
          </p:nvSpPr>
          <p:spPr>
            <a:xfrm>
              <a:off x="9900726" y="3819435"/>
              <a:ext cx="320700" cy="346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4" name="Google Shape;384;p42"/>
            <p:cNvSpPr/>
            <p:nvPr/>
          </p:nvSpPr>
          <p:spPr>
            <a:xfrm>
              <a:off x="9900710" y="381943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385" name="Google Shape;385;p42"/>
            <p:cNvSpPr txBox="1"/>
            <p:nvPr/>
          </p:nvSpPr>
          <p:spPr>
            <a:xfrm>
              <a:off x="3162300" y="3640452"/>
              <a:ext cx="8382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rgbClr val="EE3967"/>
                  </a:solidFill>
                  <a:latin typeface="Avenir"/>
                  <a:ea typeface="Avenir"/>
                  <a:cs typeface="Avenir"/>
                  <a:sym typeface="Avenir"/>
                </a:rPr>
                <a:t>lost</a:t>
              </a:r>
              <a:endParaRPr sz="2300">
                <a:solidFill>
                  <a:srgbClr val="EE3967"/>
                </a:solidFill>
                <a:latin typeface="Avenir"/>
                <a:ea typeface="Avenir"/>
                <a:cs typeface="Avenir"/>
                <a:sym typeface="Avenir"/>
              </a:endParaRPr>
            </a:p>
          </p:txBody>
        </p:sp>
        <p:sp>
          <p:nvSpPr>
            <p:cNvPr id="386" name="Google Shape;386;p42"/>
            <p:cNvSpPr txBox="1"/>
            <p:nvPr/>
          </p:nvSpPr>
          <p:spPr>
            <a:xfrm>
              <a:off x="2552700" y="5240652"/>
              <a:ext cx="1447800" cy="4806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b="1">
                  <a:solidFill>
                    <a:schemeClr val="accent3"/>
                  </a:solidFill>
                  <a:latin typeface="Avenir"/>
                  <a:ea typeface="Avenir"/>
                  <a:cs typeface="Avenir"/>
                  <a:sym typeface="Avenir"/>
                </a:rPr>
                <a:t>survived</a:t>
              </a:r>
              <a:endParaRPr sz="2300" b="1">
                <a:solidFill>
                  <a:schemeClr val="accent3"/>
                </a:solidFill>
                <a:latin typeface="Avenir"/>
                <a:ea typeface="Avenir"/>
                <a:cs typeface="Avenir"/>
                <a:sym typeface="Avenir"/>
              </a:endParaRPr>
            </a:p>
          </p:txBody>
        </p:sp>
        <p:sp>
          <p:nvSpPr>
            <p:cNvPr id="387" name="Google Shape;387;p42"/>
            <p:cNvSpPr txBox="1"/>
            <p:nvPr/>
          </p:nvSpPr>
          <p:spPr>
            <a:xfrm>
              <a:off x="1562100" y="4235328"/>
              <a:ext cx="2133600" cy="952500"/>
            </a:xfrm>
            <a:prstGeom prst="rect">
              <a:avLst/>
            </a:prstGeom>
            <a:noFill/>
            <a:ln>
              <a:noFill/>
            </a:ln>
          </p:spPr>
          <p:txBody>
            <a:bodyPr spcFirstLastPara="1" wrap="square" lIns="0" tIns="0" rIns="0" bIns="0" anchor="t" anchorCtr="0">
              <a:noAutofit/>
            </a:bodyPr>
            <a:lstStyle/>
            <a:p>
              <a:pPr marL="12700" marR="5080" lvl="0" indent="0" algn="r" rtl="0">
                <a:lnSpc>
                  <a:spcPct val="165217"/>
                </a:lnSpc>
                <a:spcBef>
                  <a:spcPts val="0"/>
                </a:spcBef>
                <a:spcAft>
                  <a:spcPts val="0"/>
                </a:spcAft>
                <a:buNone/>
              </a:pPr>
              <a:r>
                <a:rPr lang="en-US" sz="2300">
                  <a:solidFill>
                    <a:schemeClr val="lt2"/>
                  </a:solidFill>
                  <a:latin typeface="Avenir"/>
                  <a:ea typeface="Avenir"/>
                  <a:cs typeface="Avenir"/>
                  <a:sym typeface="Avenir"/>
                </a:rPr>
                <a:t>Patient 5 yrs</a:t>
              </a:r>
              <a:br>
                <a:rPr lang="en-US" sz="2300">
                  <a:solidFill>
                    <a:schemeClr val="lt2"/>
                  </a:solidFill>
                  <a:latin typeface="Avenir"/>
                  <a:ea typeface="Avenir"/>
                  <a:cs typeface="Avenir"/>
                  <a:sym typeface="Avenir"/>
                </a:rPr>
              </a:br>
              <a:r>
                <a:rPr lang="en-US" sz="2300">
                  <a:solidFill>
                    <a:schemeClr val="lt2"/>
                  </a:solidFill>
                  <a:latin typeface="Avenir"/>
                  <a:ea typeface="Avenir"/>
                  <a:cs typeface="Avenir"/>
                  <a:sym typeface="Avenir"/>
                </a:rPr>
                <a:t>after surgery</a:t>
              </a:r>
              <a:endParaRPr sz="2300">
                <a:solidFill>
                  <a:schemeClr val="lt2"/>
                </a:solidFill>
                <a:latin typeface="Avenir"/>
                <a:ea typeface="Avenir"/>
                <a:cs typeface="Avenir"/>
                <a:sym typeface="Avenir"/>
              </a:endParaRPr>
            </a:p>
          </p:txBody>
        </p:sp>
        <p:sp>
          <p:nvSpPr>
            <p:cNvPr id="388" name="Google Shape;388;p42"/>
            <p:cNvSpPr txBox="1"/>
            <p:nvPr/>
          </p:nvSpPr>
          <p:spPr>
            <a:xfrm>
              <a:off x="5067300" y="602592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389" name="Google Shape;389;p42"/>
            <p:cNvSpPr txBox="1"/>
            <p:nvPr/>
          </p:nvSpPr>
          <p:spPr>
            <a:xfrm>
              <a:off x="4073275" y="5667127"/>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a:t>
              </a:r>
              <a:r>
                <a:rPr lang="en-US" sz="1800">
                  <a:solidFill>
                    <a:srgbClr val="A6A6A6"/>
                  </a:solidFill>
                  <a:latin typeface="Avenir"/>
                  <a:ea typeface="Avenir"/>
                  <a:cs typeface="Avenir"/>
                  <a:sym typeface="Avenir"/>
                </a:rPr>
                <a:t>	</a:t>
              </a:r>
              <a:endParaRPr sz="1800">
                <a:solidFill>
                  <a:srgbClr val="A6A6A6"/>
                </a:solidFill>
                <a:latin typeface="Avenir"/>
                <a:ea typeface="Avenir"/>
                <a:cs typeface="Avenir"/>
                <a:sym typeface="Avenir"/>
              </a:endParaRPr>
            </a:p>
          </p:txBody>
        </p:sp>
      </p:grpSp>
      <p:grpSp>
        <p:nvGrpSpPr>
          <p:cNvPr id="7" name="Group 6">
            <a:extLst>
              <a:ext uri="{FF2B5EF4-FFF2-40B4-BE49-F238E27FC236}">
                <a16:creationId xmlns:a16="http://schemas.microsoft.com/office/drawing/2014/main" id="{D367B4B8-5255-3845-B6D2-01E48CF299B2}"/>
              </a:ext>
            </a:extLst>
          </p:cNvPr>
          <p:cNvGrpSpPr/>
          <p:nvPr/>
        </p:nvGrpSpPr>
        <p:grpSpPr>
          <a:xfrm>
            <a:off x="9900710" y="2618474"/>
            <a:ext cx="1907672" cy="895417"/>
            <a:chOff x="9900710" y="2618474"/>
            <a:chExt cx="1907672" cy="895417"/>
          </a:xfrm>
        </p:grpSpPr>
        <p:cxnSp>
          <p:nvCxnSpPr>
            <p:cNvPr id="4" name="Straight Arrow Connector 3">
              <a:extLst>
                <a:ext uri="{FF2B5EF4-FFF2-40B4-BE49-F238E27FC236}">
                  <a16:creationId xmlns:a16="http://schemas.microsoft.com/office/drawing/2014/main" id="{5F56900E-5580-0C49-8E03-D586DDF626E3}"/>
                </a:ext>
              </a:extLst>
            </p:cNvPr>
            <p:cNvCxnSpPr>
              <a:cxnSpLocks/>
            </p:cNvCxnSpPr>
            <p:nvPr/>
          </p:nvCxnSpPr>
          <p:spPr>
            <a:xfrm flipH="1">
              <a:off x="10149853" y="3114676"/>
              <a:ext cx="211696" cy="399215"/>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373085-4E25-2146-A2DA-6D2BE2D4328A}"/>
                </a:ext>
              </a:extLst>
            </p:cNvPr>
            <p:cNvSpPr txBox="1"/>
            <p:nvPr/>
          </p:nvSpPr>
          <p:spPr>
            <a:xfrm>
              <a:off x="9900710" y="2618474"/>
              <a:ext cx="1907672"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Observation</a:t>
              </a:r>
            </a:p>
          </p:txBody>
        </p:sp>
      </p:grpSp>
      <p:grpSp>
        <p:nvGrpSpPr>
          <p:cNvPr id="60" name="Group 59">
            <a:extLst>
              <a:ext uri="{FF2B5EF4-FFF2-40B4-BE49-F238E27FC236}">
                <a16:creationId xmlns:a16="http://schemas.microsoft.com/office/drawing/2014/main" id="{E24E5290-168A-E944-8AEF-63566758FF3D}"/>
              </a:ext>
            </a:extLst>
          </p:cNvPr>
          <p:cNvGrpSpPr/>
          <p:nvPr/>
        </p:nvGrpSpPr>
        <p:grpSpPr>
          <a:xfrm>
            <a:off x="4379211" y="4187003"/>
            <a:ext cx="1907672" cy="909522"/>
            <a:chOff x="9900710" y="2704202"/>
            <a:chExt cx="1907672" cy="909522"/>
          </a:xfrm>
        </p:grpSpPr>
        <p:cxnSp>
          <p:nvCxnSpPr>
            <p:cNvPr id="61" name="Straight Arrow Connector 60">
              <a:extLst>
                <a:ext uri="{FF2B5EF4-FFF2-40B4-BE49-F238E27FC236}">
                  <a16:creationId xmlns:a16="http://schemas.microsoft.com/office/drawing/2014/main" id="{3D80594C-5241-D045-BB2B-FD1679179C2E}"/>
                </a:ext>
              </a:extLst>
            </p:cNvPr>
            <p:cNvCxnSpPr>
              <a:cxnSpLocks/>
            </p:cNvCxnSpPr>
            <p:nvPr/>
          </p:nvCxnSpPr>
          <p:spPr>
            <a:xfrm>
              <a:off x="10760069" y="3189458"/>
              <a:ext cx="163760" cy="42426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2430981-C442-664C-ACF5-4CFC9EA8C000}"/>
                </a:ext>
              </a:extLst>
            </p:cNvPr>
            <p:cNvSpPr txBox="1"/>
            <p:nvPr/>
          </p:nvSpPr>
          <p:spPr>
            <a:xfrm>
              <a:off x="9900710" y="2704202"/>
              <a:ext cx="1907672"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Observation</a:t>
              </a:r>
            </a:p>
          </p:txBody>
        </p:sp>
      </p:grpSp>
      <p:grpSp>
        <p:nvGrpSpPr>
          <p:cNvPr id="64" name="Group 63">
            <a:extLst>
              <a:ext uri="{FF2B5EF4-FFF2-40B4-BE49-F238E27FC236}">
                <a16:creationId xmlns:a16="http://schemas.microsoft.com/office/drawing/2014/main" id="{C0A9AA40-947B-4E45-855C-06785CEAB680}"/>
              </a:ext>
            </a:extLst>
          </p:cNvPr>
          <p:cNvGrpSpPr/>
          <p:nvPr/>
        </p:nvGrpSpPr>
        <p:grpSpPr>
          <a:xfrm>
            <a:off x="1144821" y="3136071"/>
            <a:ext cx="1907672" cy="909522"/>
            <a:chOff x="9900710" y="2704202"/>
            <a:chExt cx="1907672" cy="909522"/>
          </a:xfrm>
        </p:grpSpPr>
        <p:cxnSp>
          <p:nvCxnSpPr>
            <p:cNvPr id="65" name="Straight Arrow Connector 64">
              <a:extLst>
                <a:ext uri="{FF2B5EF4-FFF2-40B4-BE49-F238E27FC236}">
                  <a16:creationId xmlns:a16="http://schemas.microsoft.com/office/drawing/2014/main" id="{17BF4940-5C5F-1943-B8BB-DBE2591E269A}"/>
                </a:ext>
              </a:extLst>
            </p:cNvPr>
            <p:cNvCxnSpPr>
              <a:cxnSpLocks/>
            </p:cNvCxnSpPr>
            <p:nvPr/>
          </p:nvCxnSpPr>
          <p:spPr>
            <a:xfrm>
              <a:off x="10760069" y="3189458"/>
              <a:ext cx="163760" cy="42426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1860C7C-B96D-0348-9815-AFA4B832562E}"/>
                </a:ext>
              </a:extLst>
            </p:cNvPr>
            <p:cNvSpPr txBox="1"/>
            <p:nvPr/>
          </p:nvSpPr>
          <p:spPr>
            <a:xfrm>
              <a:off x="9900710" y="2704202"/>
              <a:ext cx="1907672"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Target</a:t>
              </a:r>
            </a:p>
          </p:txBody>
        </p:sp>
      </p:grpSp>
      <p:grpSp>
        <p:nvGrpSpPr>
          <p:cNvPr id="67" name="Group 66">
            <a:extLst>
              <a:ext uri="{FF2B5EF4-FFF2-40B4-BE49-F238E27FC236}">
                <a16:creationId xmlns:a16="http://schemas.microsoft.com/office/drawing/2014/main" id="{524EA7A1-0C75-3548-8311-90AE5FCA07A0}"/>
              </a:ext>
            </a:extLst>
          </p:cNvPr>
          <p:cNvGrpSpPr/>
          <p:nvPr/>
        </p:nvGrpSpPr>
        <p:grpSpPr>
          <a:xfrm>
            <a:off x="2860972" y="2628690"/>
            <a:ext cx="1173286" cy="939689"/>
            <a:chOff x="10134493" y="2674035"/>
            <a:chExt cx="1173286" cy="939689"/>
          </a:xfrm>
        </p:grpSpPr>
        <p:cxnSp>
          <p:nvCxnSpPr>
            <p:cNvPr id="68" name="Straight Arrow Connector 67">
              <a:extLst>
                <a:ext uri="{FF2B5EF4-FFF2-40B4-BE49-F238E27FC236}">
                  <a16:creationId xmlns:a16="http://schemas.microsoft.com/office/drawing/2014/main" id="{CF16E42F-BFD4-084E-9371-3D51024505B8}"/>
                </a:ext>
              </a:extLst>
            </p:cNvPr>
            <p:cNvCxnSpPr>
              <a:cxnSpLocks/>
            </p:cNvCxnSpPr>
            <p:nvPr/>
          </p:nvCxnSpPr>
          <p:spPr>
            <a:xfrm>
              <a:off x="10760069" y="3189458"/>
              <a:ext cx="163760" cy="42426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FB771E4-BD5A-D645-AF85-8ED5DA1E7DC7}"/>
                </a:ext>
              </a:extLst>
            </p:cNvPr>
            <p:cNvSpPr txBox="1"/>
            <p:nvPr/>
          </p:nvSpPr>
          <p:spPr>
            <a:xfrm>
              <a:off x="10134493" y="2674035"/>
              <a:ext cx="1173286"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Label</a:t>
              </a:r>
            </a:p>
          </p:txBody>
        </p:sp>
      </p:grpSp>
      <p:grpSp>
        <p:nvGrpSpPr>
          <p:cNvPr id="70" name="Group 69">
            <a:extLst>
              <a:ext uri="{FF2B5EF4-FFF2-40B4-BE49-F238E27FC236}">
                <a16:creationId xmlns:a16="http://schemas.microsoft.com/office/drawing/2014/main" id="{EBD145ED-F93C-414B-8CD2-74D5F550ED69}"/>
              </a:ext>
            </a:extLst>
          </p:cNvPr>
          <p:cNvGrpSpPr/>
          <p:nvPr/>
        </p:nvGrpSpPr>
        <p:grpSpPr>
          <a:xfrm>
            <a:off x="1819699" y="5600222"/>
            <a:ext cx="1246061" cy="653920"/>
            <a:chOff x="10134493" y="2481780"/>
            <a:chExt cx="1246061" cy="653920"/>
          </a:xfrm>
        </p:grpSpPr>
        <p:cxnSp>
          <p:nvCxnSpPr>
            <p:cNvPr id="71" name="Straight Arrow Connector 70">
              <a:extLst>
                <a:ext uri="{FF2B5EF4-FFF2-40B4-BE49-F238E27FC236}">
                  <a16:creationId xmlns:a16="http://schemas.microsoft.com/office/drawing/2014/main" id="{AFC03A32-11EE-8B4D-94C2-B5E51F3A7723}"/>
                </a:ext>
              </a:extLst>
            </p:cNvPr>
            <p:cNvCxnSpPr>
              <a:cxnSpLocks/>
            </p:cNvCxnSpPr>
            <p:nvPr/>
          </p:nvCxnSpPr>
          <p:spPr>
            <a:xfrm flipV="1">
              <a:off x="11102494" y="2481780"/>
              <a:ext cx="278060" cy="384509"/>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C9CF39B-2B67-9749-AFCF-F1C0AB1BBCCF}"/>
                </a:ext>
              </a:extLst>
            </p:cNvPr>
            <p:cNvSpPr txBox="1"/>
            <p:nvPr/>
          </p:nvSpPr>
          <p:spPr>
            <a:xfrm>
              <a:off x="10134493" y="2674035"/>
              <a:ext cx="1173286"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Label</a:t>
              </a:r>
            </a:p>
          </p:txBody>
        </p:sp>
      </p:grpSp>
      <p:grpSp>
        <p:nvGrpSpPr>
          <p:cNvPr id="74" name="Group 73">
            <a:extLst>
              <a:ext uri="{FF2B5EF4-FFF2-40B4-BE49-F238E27FC236}">
                <a16:creationId xmlns:a16="http://schemas.microsoft.com/office/drawing/2014/main" id="{A852B9E1-F169-9E4B-A279-37E58D98C6DA}"/>
              </a:ext>
            </a:extLst>
          </p:cNvPr>
          <p:cNvGrpSpPr/>
          <p:nvPr/>
        </p:nvGrpSpPr>
        <p:grpSpPr>
          <a:xfrm>
            <a:off x="9308127" y="6181379"/>
            <a:ext cx="2111570" cy="461665"/>
            <a:chOff x="9236687" y="2732498"/>
            <a:chExt cx="2111570" cy="461665"/>
          </a:xfrm>
        </p:grpSpPr>
        <p:cxnSp>
          <p:nvCxnSpPr>
            <p:cNvPr id="75" name="Straight Arrow Connector 74">
              <a:extLst>
                <a:ext uri="{FF2B5EF4-FFF2-40B4-BE49-F238E27FC236}">
                  <a16:creationId xmlns:a16="http://schemas.microsoft.com/office/drawing/2014/main" id="{FA0CCDE4-4D36-4F43-A41B-AF9E182756AE}"/>
                </a:ext>
              </a:extLst>
            </p:cNvPr>
            <p:cNvCxnSpPr>
              <a:cxnSpLocks/>
            </p:cNvCxnSpPr>
            <p:nvPr/>
          </p:nvCxnSpPr>
          <p:spPr>
            <a:xfrm flipH="1" flipV="1">
              <a:off x="9236687" y="2751547"/>
              <a:ext cx="651202" cy="17359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85BEE5B-C12C-1B46-9531-A20AF5393600}"/>
                </a:ext>
              </a:extLst>
            </p:cNvPr>
            <p:cNvSpPr txBox="1"/>
            <p:nvPr/>
          </p:nvSpPr>
          <p:spPr>
            <a:xfrm>
              <a:off x="9904692" y="2732498"/>
              <a:ext cx="1443565"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Feature</a:t>
              </a:r>
            </a:p>
          </p:txBody>
        </p:sp>
      </p:grpSp>
      <p:sp>
        <p:nvSpPr>
          <p:cNvPr id="79" name="TextBox 78">
            <a:extLst>
              <a:ext uri="{FF2B5EF4-FFF2-40B4-BE49-F238E27FC236}">
                <a16:creationId xmlns:a16="http://schemas.microsoft.com/office/drawing/2014/main" id="{8959B0E3-F4BB-8C4A-A05A-EBA4B577EFC5}"/>
              </a:ext>
            </a:extLst>
          </p:cNvPr>
          <p:cNvSpPr txBox="1"/>
          <p:nvPr/>
        </p:nvSpPr>
        <p:spPr>
          <a:xfrm>
            <a:off x="222669" y="2454749"/>
            <a:ext cx="2178910"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Observation?</a:t>
            </a:r>
          </a:p>
        </p:txBody>
      </p:sp>
      <p:sp>
        <p:nvSpPr>
          <p:cNvPr id="80" name="TextBox 79">
            <a:extLst>
              <a:ext uri="{FF2B5EF4-FFF2-40B4-BE49-F238E27FC236}">
                <a16:creationId xmlns:a16="http://schemas.microsoft.com/office/drawing/2014/main" id="{A634E27F-5B0C-184E-99ED-A2FDF21321B9}"/>
              </a:ext>
            </a:extLst>
          </p:cNvPr>
          <p:cNvSpPr txBox="1"/>
          <p:nvPr/>
        </p:nvSpPr>
        <p:spPr>
          <a:xfrm>
            <a:off x="242143" y="2447054"/>
            <a:ext cx="2178910"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Target?</a:t>
            </a:r>
          </a:p>
        </p:txBody>
      </p:sp>
      <p:sp>
        <p:nvSpPr>
          <p:cNvPr id="81" name="TextBox 80">
            <a:extLst>
              <a:ext uri="{FF2B5EF4-FFF2-40B4-BE49-F238E27FC236}">
                <a16:creationId xmlns:a16="http://schemas.microsoft.com/office/drawing/2014/main" id="{45DD2996-DBE1-204E-9305-31F3D4429E01}"/>
              </a:ext>
            </a:extLst>
          </p:cNvPr>
          <p:cNvSpPr txBox="1"/>
          <p:nvPr/>
        </p:nvSpPr>
        <p:spPr>
          <a:xfrm>
            <a:off x="242143" y="2486009"/>
            <a:ext cx="2178910"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Label?</a:t>
            </a:r>
          </a:p>
        </p:txBody>
      </p:sp>
      <p:sp>
        <p:nvSpPr>
          <p:cNvPr id="82" name="TextBox 81">
            <a:extLst>
              <a:ext uri="{FF2B5EF4-FFF2-40B4-BE49-F238E27FC236}">
                <a16:creationId xmlns:a16="http://schemas.microsoft.com/office/drawing/2014/main" id="{04F9E614-47F1-9743-9B30-B785C46E0D08}"/>
              </a:ext>
            </a:extLst>
          </p:cNvPr>
          <p:cNvSpPr txBox="1"/>
          <p:nvPr/>
        </p:nvSpPr>
        <p:spPr>
          <a:xfrm>
            <a:off x="242143" y="2438575"/>
            <a:ext cx="2178910" cy="461665"/>
          </a:xfrm>
          <a:prstGeom prst="rect">
            <a:avLst/>
          </a:prstGeom>
          <a:noFill/>
        </p:spPr>
        <p:txBody>
          <a:bodyPr wrap="square" rtlCol="0">
            <a:spAutoFit/>
          </a:bodyPr>
          <a:lstStyle/>
          <a:p>
            <a:r>
              <a:rPr lang="en-US" sz="2400" b="1" dirty="0">
                <a:solidFill>
                  <a:schemeClr val="bg1">
                    <a:lumMod val="85000"/>
                  </a:schemeClr>
                </a:solidFill>
                <a:latin typeface="Source Sans Pro" panose="020B0503030403020204" pitchFamily="34" charset="0"/>
                <a:ea typeface="Source Sans Pro" panose="020B0503030403020204" pitchFamily="34" charset="0"/>
              </a:rPr>
              <a:t>Feature?</a:t>
            </a:r>
          </a:p>
        </p:txBody>
      </p:sp>
    </p:spTree>
    <p:extLst>
      <p:ext uri="{BB962C8B-B14F-4D97-AF65-F5344CB8AC3E}">
        <p14:creationId xmlns:p14="http://schemas.microsoft.com/office/powerpoint/2010/main" val="28673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0" grpId="0"/>
      <p:bldP spid="80" grpId="1"/>
      <p:bldP spid="81" grpId="0"/>
      <p:bldP spid="81" grpId="1"/>
      <p:bldP spid="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463" name="Google Shape;463;p44"/>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4" name="Google Shape;464;p44"/>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5" name="Google Shape;465;p44"/>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6" name="Google Shape;466;p44"/>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7" name="Google Shape;467;p44"/>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8" name="Google Shape;468;p44"/>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69" name="Google Shape;469;p44"/>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0" name="Google Shape;470;p44"/>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1" name="Google Shape;471;p44"/>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2" name="Google Shape;472;p44"/>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3" name="Google Shape;473;p44"/>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4" name="Google Shape;474;p44"/>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5" name="Google Shape;475;p44"/>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6" name="Google Shape;476;p44"/>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7" name="Google Shape;477;p44"/>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8" name="Google Shape;478;p44"/>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79" name="Google Shape;479;p44"/>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0" name="Google Shape;480;p44"/>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1" name="Google Shape;481;p44"/>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2" name="Google Shape;482;p44"/>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3" name="Google Shape;483;p44"/>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4" name="Google Shape;484;p44"/>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5" name="Google Shape;485;p44"/>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6" name="Google Shape;486;p44"/>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7" name="Google Shape;487;p44"/>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8" name="Google Shape;488;p44"/>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89" name="Google Shape;489;p44"/>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0" name="Google Shape;490;p44"/>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1" name="Google Shape;491;p44"/>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2" name="Google Shape;492;p44"/>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3" name="Google Shape;493;p44"/>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4" name="Google Shape;494;p44"/>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5" name="Google Shape;495;p44"/>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6" name="Google Shape;496;p44"/>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7" name="Google Shape;497;p44"/>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8" name="Google Shape;498;p44"/>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499" name="Google Shape;499;p44"/>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0" name="Google Shape;500;p44"/>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1" name="Google Shape;501;p44"/>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2" name="Google Shape;502;p44"/>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3" name="Google Shape;503;p44"/>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4" name="Google Shape;504;p44"/>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5" name="Google Shape;505;p44"/>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6" name="Google Shape;506;p44"/>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7" name="Google Shape;507;p44"/>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8" name="Google Shape;508;p44"/>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09" name="Google Shape;509;p44"/>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0" name="Google Shape;510;p44"/>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1" name="Google Shape;511;p44"/>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2" name="Google Shape;512;p44"/>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3" name="Google Shape;513;p44"/>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4" name="Google Shape;514;p44"/>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5" name="Google Shape;515;p44"/>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6" name="Google Shape;516;p44"/>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7" name="Google Shape;517;p44"/>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8" name="Google Shape;518;p44"/>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19" name="Google Shape;519;p44"/>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0" name="Google Shape;520;p44"/>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1" name="Google Shape;521;p44"/>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2" name="Google Shape;522;p44"/>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3" name="Google Shape;523;p44"/>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4" name="Google Shape;524;p44"/>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5" name="Google Shape;525;p44"/>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6" name="Google Shape;526;p44"/>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7" name="Google Shape;527;p44"/>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8" name="Google Shape;528;p44"/>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29" name="Google Shape;529;p44"/>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0" name="Google Shape;530;p44"/>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1" name="Google Shape;531;p44"/>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2" name="Google Shape;532;p44"/>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3" name="Google Shape;533;p44"/>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4" name="Google Shape;534;p44"/>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5" name="Google Shape;535;p44"/>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6" name="Google Shape;536;p44"/>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7" name="Google Shape;537;p44"/>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8" name="Google Shape;538;p44"/>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39" name="Google Shape;539;p44"/>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0" name="Google Shape;540;p44"/>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1" name="Google Shape;541;p44"/>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2" name="Google Shape;542;p44"/>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3" name="Google Shape;543;p44"/>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4" name="Google Shape;544;p44"/>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5" name="Google Shape;545;p44"/>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6" name="Google Shape;546;p44"/>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7" name="Google Shape;547;p44"/>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8" name="Google Shape;548;p44"/>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49" name="Google Shape;549;p44"/>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0" name="Google Shape;550;p44"/>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1" name="Google Shape;551;p44"/>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2" name="Google Shape;552;p44"/>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3" name="Google Shape;553;p44"/>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4" name="Google Shape;554;p44"/>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5" name="Google Shape;555;p44"/>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6" name="Google Shape;556;p44"/>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7" name="Google Shape;557;p44"/>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8" name="Google Shape;558;p44"/>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59" name="Google Shape;559;p44"/>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0" name="Google Shape;560;p44"/>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1" name="Google Shape;561;p44"/>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2" name="Google Shape;562;p44"/>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3" name="Google Shape;563;p44"/>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4" name="Google Shape;564;p44"/>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65" name="Google Shape;565;p44"/>
          <p:cNvSpPr txBox="1"/>
          <p:nvPr/>
        </p:nvSpPr>
        <p:spPr>
          <a:xfrm>
            <a:off x="1828800" y="1217899"/>
            <a:ext cx="8001000" cy="861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Features.	</a:t>
            </a:r>
            <a:r>
              <a:rPr lang="en-US" sz="3000">
                <a:solidFill>
                  <a:schemeClr val="lt1"/>
                </a:solidFill>
                <a:latin typeface="Avenir"/>
                <a:ea typeface="Avenir"/>
                <a:cs typeface="Avenir"/>
                <a:sym typeface="Avenir"/>
              </a:rPr>
              <a:t>No of malignant nodes / Age</a:t>
            </a:r>
            <a:endParaRPr>
              <a:solidFill>
                <a:schemeClr val="lt1"/>
              </a:solidFill>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 </a:t>
            </a:r>
            <a:r>
              <a:rPr lang="en-US" sz="4000">
                <a:solidFill>
                  <a:srgbClr val="000000"/>
                </a:solidFill>
                <a:latin typeface="Avenir"/>
                <a:ea typeface="Avenir"/>
                <a:cs typeface="Avenir"/>
                <a:sym typeface="Avenir"/>
              </a:rPr>
              <a:t>  </a:t>
            </a:r>
            <a:r>
              <a:rPr lang="en-US" sz="4000">
                <a:solidFill>
                  <a:schemeClr val="lt1"/>
                </a:solidFill>
                <a:latin typeface="Avenir"/>
                <a:ea typeface="Avenir"/>
                <a:cs typeface="Avenir"/>
                <a:sym typeface="Avenir"/>
              </a:rPr>
              <a:t>	</a:t>
            </a:r>
            <a:r>
              <a:rPr lang="en-US" sz="3000">
                <a:solidFill>
                  <a:schemeClr val="lt1"/>
                </a:solidFill>
                <a:latin typeface="Avenir"/>
                <a:ea typeface="Avenir"/>
                <a:cs typeface="Avenir"/>
                <a:sym typeface="Avenir"/>
              </a:rPr>
              <a:t>Survived  /  Lost</a:t>
            </a:r>
            <a:endParaRPr sz="3000">
              <a:solidFill>
                <a:schemeClr val="lt1"/>
              </a:solidFill>
              <a:latin typeface="Avenir"/>
              <a:ea typeface="Avenir"/>
              <a:cs typeface="Avenir"/>
              <a:sym typeface="Avenir"/>
            </a:endParaRPr>
          </a:p>
        </p:txBody>
      </p:sp>
      <p:sp>
        <p:nvSpPr>
          <p:cNvPr id="566" name="Google Shape;566;p44"/>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567" name="Google Shape;567;p44"/>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568" name="Google Shape;568;p44"/>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569" name="Google Shape;569;p44"/>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575" name="Google Shape;575;p45"/>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6" name="Google Shape;576;p45"/>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7" name="Google Shape;577;p45"/>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8" name="Google Shape;578;p45"/>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79" name="Google Shape;579;p45"/>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0" name="Google Shape;580;p45"/>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1" name="Google Shape;581;p45"/>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2" name="Google Shape;582;p45"/>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3" name="Google Shape;583;p45"/>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4" name="Google Shape;584;p45"/>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5" name="Google Shape;585;p45"/>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6" name="Google Shape;586;p45"/>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7" name="Google Shape;587;p45"/>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8" name="Google Shape;588;p45"/>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89" name="Google Shape;589;p45"/>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0" name="Google Shape;590;p45"/>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1" name="Google Shape;591;p45"/>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2" name="Google Shape;592;p45"/>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3" name="Google Shape;593;p45"/>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4" name="Google Shape;594;p45"/>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5" name="Google Shape;595;p45"/>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6" name="Google Shape;596;p45"/>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7" name="Google Shape;597;p45"/>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8" name="Google Shape;598;p45"/>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599" name="Google Shape;599;p45"/>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0" name="Google Shape;600;p45"/>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1" name="Google Shape;601;p45"/>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2" name="Google Shape;602;p45"/>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3" name="Google Shape;603;p45"/>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4" name="Google Shape;604;p45"/>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5" name="Google Shape;605;p45"/>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6" name="Google Shape;606;p45"/>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7" name="Google Shape;607;p45"/>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8" name="Google Shape;608;p45"/>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09" name="Google Shape;609;p45"/>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0" name="Google Shape;610;p45"/>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1" name="Google Shape;611;p45"/>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2" name="Google Shape;612;p45"/>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3" name="Google Shape;613;p45"/>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4" name="Google Shape;614;p45"/>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5" name="Google Shape;615;p45"/>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6" name="Google Shape;616;p45"/>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7" name="Google Shape;617;p45"/>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8" name="Google Shape;618;p45"/>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19" name="Google Shape;619;p45"/>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0" name="Google Shape;620;p45"/>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1" name="Google Shape;621;p45"/>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2" name="Google Shape;622;p45"/>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3" name="Google Shape;623;p45"/>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4" name="Google Shape;624;p45"/>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5" name="Google Shape;625;p45"/>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6" name="Google Shape;626;p45"/>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7" name="Google Shape;627;p45"/>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8" name="Google Shape;628;p45"/>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29" name="Google Shape;629;p45"/>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0" name="Google Shape;630;p45"/>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1" name="Google Shape;631;p45"/>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2" name="Google Shape;632;p45"/>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3" name="Google Shape;633;p45"/>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4" name="Google Shape;634;p45"/>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5" name="Google Shape;635;p45"/>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6" name="Google Shape;636;p45"/>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7" name="Google Shape;637;p45"/>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8" name="Google Shape;638;p45"/>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39" name="Google Shape;639;p45"/>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0" name="Google Shape;640;p45"/>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1" name="Google Shape;641;p45"/>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2" name="Google Shape;642;p45"/>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3" name="Google Shape;643;p45"/>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4" name="Google Shape;644;p45"/>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5" name="Google Shape;645;p45"/>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6" name="Google Shape;646;p45"/>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7" name="Google Shape;647;p45"/>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8" name="Google Shape;648;p45"/>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49" name="Google Shape;649;p45"/>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0" name="Google Shape;650;p45"/>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1" name="Google Shape;651;p45"/>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2" name="Google Shape;652;p45"/>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3" name="Google Shape;653;p45"/>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4" name="Google Shape;654;p45"/>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5" name="Google Shape;655;p45"/>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6" name="Google Shape;656;p45"/>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7" name="Google Shape;657;p45"/>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8" name="Google Shape;658;p45"/>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59" name="Google Shape;659;p45"/>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0" name="Google Shape;660;p45"/>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1" name="Google Shape;661;p45"/>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2" name="Google Shape;662;p45"/>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3" name="Google Shape;663;p45"/>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4" name="Google Shape;664;p45"/>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5" name="Google Shape;665;p45"/>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6" name="Google Shape;666;p45"/>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7" name="Google Shape;667;p45"/>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8" name="Google Shape;668;p45"/>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69" name="Google Shape;669;p45"/>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0" name="Google Shape;670;p45"/>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1" name="Google Shape;671;p45"/>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2" name="Google Shape;672;p45"/>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3" name="Google Shape;673;p45"/>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4" name="Google Shape;674;p45"/>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5" name="Google Shape;675;p45"/>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6" name="Google Shape;676;p45"/>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677" name="Google Shape;677;p45"/>
          <p:cNvSpPr txBox="1"/>
          <p:nvPr/>
        </p:nvSpPr>
        <p:spPr>
          <a:xfrm>
            <a:off x="1828800" y="1217899"/>
            <a:ext cx="8001000" cy="861000"/>
          </a:xfrm>
          <a:prstGeom prst="rect">
            <a:avLst/>
          </a:prstGeom>
          <a:noFill/>
          <a:ln>
            <a:noFill/>
          </a:ln>
        </p:spPr>
        <p:txBody>
          <a:bodyPr spcFirstLastPara="1" wrap="square" lIns="0" tIns="0" rIns="0" bIns="0" anchor="t" anchorCtr="0">
            <a:noAutofit/>
          </a:bodyPr>
          <a:lstStyle/>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Features.	</a:t>
            </a:r>
            <a:r>
              <a:rPr lang="en-US" sz="3000">
                <a:solidFill>
                  <a:schemeClr val="lt1"/>
                </a:solidFill>
                <a:latin typeface="Avenir"/>
                <a:ea typeface="Avenir"/>
                <a:cs typeface="Avenir"/>
                <a:sym typeface="Avenir"/>
              </a:rPr>
              <a:t>No of malignant nodes / Age</a:t>
            </a:r>
            <a:endParaRPr>
              <a:solidFill>
                <a:schemeClr val="lt1"/>
              </a:solidFill>
            </a:endParaRPr>
          </a:p>
          <a:p>
            <a:pPr marL="12700" marR="5080" lvl="0" indent="0" algn="l" rtl="0">
              <a:lnSpc>
                <a:spcPct val="95000"/>
              </a:lnSpc>
              <a:spcBef>
                <a:spcPts val="0"/>
              </a:spcBef>
              <a:spcAft>
                <a:spcPts val="0"/>
              </a:spcAft>
              <a:buNone/>
            </a:pPr>
            <a:r>
              <a:rPr lang="en-US" sz="4000">
                <a:solidFill>
                  <a:schemeClr val="accent1"/>
                </a:solidFill>
                <a:latin typeface="Avenir"/>
                <a:ea typeface="Avenir"/>
                <a:cs typeface="Avenir"/>
                <a:sym typeface="Avenir"/>
              </a:rPr>
              <a:t>2 Labels. </a:t>
            </a:r>
            <a:r>
              <a:rPr lang="en-US" sz="4000">
                <a:solidFill>
                  <a:srgbClr val="000000"/>
                </a:solidFill>
                <a:latin typeface="Avenir"/>
                <a:ea typeface="Avenir"/>
                <a:cs typeface="Avenir"/>
                <a:sym typeface="Avenir"/>
              </a:rPr>
              <a:t>  </a:t>
            </a:r>
            <a:r>
              <a:rPr lang="en-US" sz="4000">
                <a:solidFill>
                  <a:schemeClr val="lt1"/>
                </a:solidFill>
                <a:latin typeface="Avenir"/>
                <a:ea typeface="Avenir"/>
                <a:cs typeface="Avenir"/>
                <a:sym typeface="Avenir"/>
              </a:rPr>
              <a:t>	</a:t>
            </a:r>
            <a:r>
              <a:rPr lang="en-US" sz="3000">
                <a:solidFill>
                  <a:schemeClr val="lt1"/>
                </a:solidFill>
                <a:latin typeface="Avenir"/>
                <a:ea typeface="Avenir"/>
                <a:cs typeface="Avenir"/>
                <a:sym typeface="Avenir"/>
              </a:rPr>
              <a:t>Survived  /  Lost</a:t>
            </a:r>
            <a:endParaRPr sz="3000">
              <a:solidFill>
                <a:schemeClr val="lt1"/>
              </a:solidFill>
              <a:latin typeface="Avenir"/>
              <a:ea typeface="Avenir"/>
              <a:cs typeface="Avenir"/>
              <a:sym typeface="Avenir"/>
            </a:endParaRPr>
          </a:p>
        </p:txBody>
      </p:sp>
      <p:sp>
        <p:nvSpPr>
          <p:cNvPr id="678" name="Google Shape;678;p45"/>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679" name="Google Shape;679;p45"/>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680" name="Google Shape;680;p45"/>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681" name="Google Shape;681;p45"/>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682" name="Google Shape;682;p45"/>
          <p:cNvSpPr/>
          <p:nvPr/>
        </p:nvSpPr>
        <p:spPr>
          <a:xfrm>
            <a:off x="5710095" y="4940045"/>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683" name="Google Shape;683;p45"/>
          <p:cNvCxnSpPr>
            <a:cxnSpLocks/>
          </p:cNvCxnSpPr>
          <p:nvPr/>
        </p:nvCxnSpPr>
        <p:spPr>
          <a:xfrm flipV="1">
            <a:off x="3005666" y="5263650"/>
            <a:ext cx="2562834" cy="575966"/>
          </a:xfrm>
          <a:prstGeom prst="straightConnector1">
            <a:avLst/>
          </a:prstGeom>
          <a:noFill/>
          <a:ln w="25400" cap="flat" cmpd="sng">
            <a:solidFill>
              <a:schemeClr val="lt2"/>
            </a:solidFill>
            <a:prstDash val="solid"/>
            <a:round/>
            <a:headEnd type="none" w="sm" len="sm"/>
            <a:tailEnd type="stealth" w="med" len="med"/>
          </a:ln>
          <a:effectLst>
            <a:outerShdw blurRad="40000" dist="20000" dir="5400000" rotWithShape="0">
              <a:srgbClr val="000000">
                <a:alpha val="37650"/>
              </a:srgbClr>
            </a:outerShdw>
          </a:effectLst>
        </p:spPr>
      </p:cxnSp>
      <p:sp>
        <p:nvSpPr>
          <p:cNvPr id="684" name="Google Shape;684;p45"/>
          <p:cNvSpPr txBox="1"/>
          <p:nvPr/>
        </p:nvSpPr>
        <p:spPr>
          <a:xfrm>
            <a:off x="359108" y="4864759"/>
            <a:ext cx="2688300" cy="14319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b="1" dirty="0">
                <a:solidFill>
                  <a:schemeClr val="lt1"/>
                </a:solidFill>
                <a:latin typeface="Avenir"/>
                <a:ea typeface="Avenir"/>
                <a:cs typeface="Avenir"/>
                <a:sym typeface="Avenir"/>
              </a:rPr>
              <a:t>New Observation</a:t>
            </a:r>
            <a:endParaRPr b="1" dirty="0">
              <a:solidFill>
                <a:schemeClr val="lt1"/>
              </a:solidFill>
            </a:endParaRPr>
          </a:p>
          <a:p>
            <a:pPr marL="12700" marR="5080" lvl="0" indent="0" algn="ctr" rtl="0">
              <a:lnSpc>
                <a:spcPct val="211111"/>
              </a:lnSpc>
              <a:spcBef>
                <a:spcPts val="0"/>
              </a:spcBef>
              <a:spcAft>
                <a:spcPts val="0"/>
              </a:spcAft>
              <a:buNone/>
            </a:pPr>
            <a:r>
              <a:rPr lang="en-US" sz="1800" dirty="0">
                <a:solidFill>
                  <a:schemeClr val="lt1"/>
                </a:solidFill>
                <a:latin typeface="Avenir"/>
                <a:ea typeface="Avenir"/>
                <a:cs typeface="Avenir"/>
                <a:sym typeface="Avenir"/>
              </a:rPr>
              <a:t>known: #nodes, age</a:t>
            </a:r>
            <a:br>
              <a:rPr lang="en-US" sz="1800" dirty="0">
                <a:solidFill>
                  <a:schemeClr val="lt1"/>
                </a:solidFill>
                <a:latin typeface="Avenir"/>
                <a:ea typeface="Avenir"/>
                <a:cs typeface="Avenir"/>
                <a:sym typeface="Avenir"/>
              </a:rPr>
            </a:br>
            <a:r>
              <a:rPr lang="en-US" sz="1800" dirty="0">
                <a:solidFill>
                  <a:schemeClr val="lt1"/>
                </a:solidFill>
                <a:latin typeface="Avenir"/>
                <a:ea typeface="Avenir"/>
                <a:cs typeface="Avenir"/>
                <a:sym typeface="Avenir"/>
              </a:rPr>
              <a:t>predict: survive | lost</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6"/>
          <p:cNvSpPr txBox="1">
            <a:spLocks noGrp="1"/>
          </p:cNvSpPr>
          <p:nvPr>
            <p:ph type="title"/>
          </p:nvPr>
        </p:nvSpPr>
        <p:spPr>
          <a:xfrm>
            <a:off x="2111041" y="2507596"/>
            <a:ext cx="7534275" cy="184280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6000"/>
              <a:buFont typeface="Source Sans Pro"/>
              <a:buNone/>
            </a:pPr>
            <a:r>
              <a:rPr lang="en-US" i="1" dirty="0"/>
              <a:t>k</a:t>
            </a:r>
            <a:r>
              <a:rPr lang="en-US" dirty="0"/>
              <a:t>-Nearest Neighbors Algorithm</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2338383" y="1447799"/>
            <a:ext cx="7720018" cy="3286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800"/>
              <a:buFont typeface="Source Sans Pro"/>
              <a:buNone/>
            </a:pPr>
            <a:r>
              <a:rPr lang="en-US" dirty="0"/>
              <a:t>Tell me who you hang out with and I’ll tell you who you are.</a:t>
            </a:r>
            <a:endParaRPr dirty="0"/>
          </a:p>
        </p:txBody>
      </p:sp>
      <p:sp>
        <p:nvSpPr>
          <p:cNvPr id="695" name="Google Shape;695;p47"/>
          <p:cNvSpPr txBox="1">
            <a:spLocks noGrp="1"/>
          </p:cNvSpPr>
          <p:nvPr>
            <p:ph type="body" idx="1"/>
          </p:nvPr>
        </p:nvSpPr>
        <p:spPr>
          <a:xfrm>
            <a:off x="2366957" y="5457825"/>
            <a:ext cx="7279649" cy="49874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 Everyone’s parents ... Also, KNN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8"/>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dirty="0"/>
              <a:t>KNN - Overview</a:t>
            </a:r>
            <a:endParaRPr dirty="0"/>
          </a:p>
        </p:txBody>
      </p:sp>
      <p:sp>
        <p:nvSpPr>
          <p:cNvPr id="702" name="Google Shape;702;p48"/>
          <p:cNvSpPr txBox="1"/>
          <p:nvPr/>
        </p:nvSpPr>
        <p:spPr>
          <a:xfrm>
            <a:off x="956925" y="1449900"/>
            <a:ext cx="90930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Source Sans Pro"/>
                <a:ea typeface="Source Sans Pro"/>
                <a:cs typeface="Source Sans Pro"/>
                <a:sym typeface="Source Sans Pro"/>
              </a:rPr>
              <a:t>The KNN Algorithm is fairly straightforward and can be summarized by the following three steps:</a:t>
            </a:r>
            <a:endParaRPr sz="2400" dirty="0">
              <a:solidFill>
                <a:schemeClr val="lt1"/>
              </a:solidFill>
              <a:latin typeface="Source Sans Pro"/>
              <a:ea typeface="Source Sans Pro"/>
              <a:cs typeface="Source Sans Pro"/>
              <a:sym typeface="Source Sans Pro"/>
            </a:endParaRPr>
          </a:p>
        </p:txBody>
      </p:sp>
      <p:grpSp>
        <p:nvGrpSpPr>
          <p:cNvPr id="3" name="Group 2">
            <a:extLst>
              <a:ext uri="{FF2B5EF4-FFF2-40B4-BE49-F238E27FC236}">
                <a16:creationId xmlns:a16="http://schemas.microsoft.com/office/drawing/2014/main" id="{C1618948-0A79-1A44-A3A8-DE54EFE3E787}"/>
              </a:ext>
            </a:extLst>
          </p:cNvPr>
          <p:cNvGrpSpPr/>
          <p:nvPr/>
        </p:nvGrpSpPr>
        <p:grpSpPr>
          <a:xfrm>
            <a:off x="1243010" y="2967335"/>
            <a:ext cx="9244012" cy="584775"/>
            <a:chOff x="1243010" y="2967335"/>
            <a:chExt cx="9244012" cy="584775"/>
          </a:xfrm>
        </p:grpSpPr>
        <p:sp>
          <p:nvSpPr>
            <p:cNvPr id="2" name="TextBox 1">
              <a:extLst>
                <a:ext uri="{FF2B5EF4-FFF2-40B4-BE49-F238E27FC236}">
                  <a16:creationId xmlns:a16="http://schemas.microsoft.com/office/drawing/2014/main" id="{707ACE62-D5B0-964E-A2E2-82C70ED7B2FC}"/>
                </a:ext>
              </a:extLst>
            </p:cNvPr>
            <p:cNvSpPr txBox="1"/>
            <p:nvPr/>
          </p:nvSpPr>
          <p:spPr>
            <a:xfrm>
              <a:off x="1243010" y="2967335"/>
              <a:ext cx="1814512" cy="584775"/>
            </a:xfrm>
            <a:prstGeom prst="rect">
              <a:avLst/>
            </a:prstGeom>
            <a:noFill/>
          </p:spPr>
          <p:txBody>
            <a:bodyPr wrap="square" rtlCol="0">
              <a:spAutoFit/>
            </a:bodyPr>
            <a:lstStyle/>
            <a:p>
              <a:pPr algn="r"/>
              <a:r>
                <a:rPr lang="en-US" sz="3200" b="1" dirty="0">
                  <a:solidFill>
                    <a:schemeClr val="accent3"/>
                  </a:solidFill>
                  <a:latin typeface="Source Sans Pro" panose="020B0503030403020204" pitchFamily="34" charset="0"/>
                  <a:ea typeface="Source Sans Pro" panose="020B0503030403020204" pitchFamily="34" charset="0"/>
                </a:rPr>
                <a:t>STEP 1:</a:t>
              </a:r>
            </a:p>
          </p:txBody>
        </p:sp>
        <p:sp>
          <p:nvSpPr>
            <p:cNvPr id="6" name="TextBox 5">
              <a:extLst>
                <a:ext uri="{FF2B5EF4-FFF2-40B4-BE49-F238E27FC236}">
                  <a16:creationId xmlns:a16="http://schemas.microsoft.com/office/drawing/2014/main" id="{98485616-D0ED-EE4C-8A23-5C07E89119B1}"/>
                </a:ext>
              </a:extLst>
            </p:cNvPr>
            <p:cNvSpPr txBox="1"/>
            <p:nvPr/>
          </p:nvSpPr>
          <p:spPr>
            <a:xfrm>
              <a:off x="3057522" y="3013501"/>
              <a:ext cx="7429500" cy="492443"/>
            </a:xfrm>
            <a:prstGeom prst="rect">
              <a:avLst/>
            </a:prstGeom>
            <a:noFill/>
          </p:spPr>
          <p:txBody>
            <a:bodyPr wrap="square" rtlCol="0">
              <a:spAutoFit/>
            </a:bodyPr>
            <a:lstStyle/>
            <a:p>
              <a:r>
                <a:rPr lang="en-US" sz="2600" dirty="0">
                  <a:solidFill>
                    <a:schemeClr val="bg1"/>
                  </a:solidFill>
                  <a:latin typeface="Source Sans Pro" panose="020B0503030403020204" pitchFamily="34" charset="0"/>
                  <a:ea typeface="Source Sans Pro" panose="020B0503030403020204" pitchFamily="34" charset="0"/>
                </a:rPr>
                <a:t>Choose </a:t>
              </a:r>
              <a:r>
                <a:rPr lang="en-US" sz="2600" i="1" dirty="0">
                  <a:solidFill>
                    <a:schemeClr val="bg1"/>
                  </a:solidFill>
                  <a:latin typeface="Source Sans Pro" panose="020B0503030403020204" pitchFamily="34" charset="0"/>
                  <a:ea typeface="Source Sans Pro" panose="020B0503030403020204" pitchFamily="34" charset="0"/>
                </a:rPr>
                <a:t>k</a:t>
              </a:r>
              <a:r>
                <a:rPr lang="en-US" sz="2600" dirty="0">
                  <a:solidFill>
                    <a:schemeClr val="bg1"/>
                  </a:solidFill>
                  <a:latin typeface="Source Sans Pro" panose="020B0503030403020204" pitchFamily="34" charset="0"/>
                  <a:ea typeface="Source Sans Pro" panose="020B0503030403020204" pitchFamily="34" charset="0"/>
                </a:rPr>
                <a:t> and distance metric  </a:t>
              </a:r>
              <a:r>
                <a:rPr lang="en-US" sz="2600" i="1" dirty="0">
                  <a:solidFill>
                    <a:schemeClr val="bg1">
                      <a:lumMod val="75000"/>
                    </a:schemeClr>
                  </a:solidFill>
                  <a:latin typeface="Source Sans Pro" panose="020B0503030403020204" pitchFamily="34" charset="0"/>
                  <a:ea typeface="Source Sans Pro" panose="020B0503030403020204" pitchFamily="34" charset="0"/>
                </a:rPr>
                <a:t>(commonly Euclidean)</a:t>
              </a:r>
            </a:p>
          </p:txBody>
        </p:sp>
      </p:grpSp>
      <p:grpSp>
        <p:nvGrpSpPr>
          <p:cNvPr id="4" name="Group 3">
            <a:extLst>
              <a:ext uri="{FF2B5EF4-FFF2-40B4-BE49-F238E27FC236}">
                <a16:creationId xmlns:a16="http://schemas.microsoft.com/office/drawing/2014/main" id="{D9CBA5FB-0F27-874C-8448-0C1F42301A7C}"/>
              </a:ext>
            </a:extLst>
          </p:cNvPr>
          <p:cNvGrpSpPr/>
          <p:nvPr/>
        </p:nvGrpSpPr>
        <p:grpSpPr>
          <a:xfrm>
            <a:off x="1243010" y="3702395"/>
            <a:ext cx="10086974" cy="584775"/>
            <a:chOff x="1243010" y="3702395"/>
            <a:chExt cx="10086974" cy="584775"/>
          </a:xfrm>
        </p:grpSpPr>
        <p:sp>
          <p:nvSpPr>
            <p:cNvPr id="7" name="TextBox 6">
              <a:extLst>
                <a:ext uri="{FF2B5EF4-FFF2-40B4-BE49-F238E27FC236}">
                  <a16:creationId xmlns:a16="http://schemas.microsoft.com/office/drawing/2014/main" id="{6EA0129F-41BD-0448-ACEA-8DFFD29BB2C3}"/>
                </a:ext>
              </a:extLst>
            </p:cNvPr>
            <p:cNvSpPr txBox="1"/>
            <p:nvPr/>
          </p:nvSpPr>
          <p:spPr>
            <a:xfrm>
              <a:off x="1243010" y="3702395"/>
              <a:ext cx="1814512" cy="584775"/>
            </a:xfrm>
            <a:prstGeom prst="rect">
              <a:avLst/>
            </a:prstGeom>
            <a:noFill/>
          </p:spPr>
          <p:txBody>
            <a:bodyPr wrap="square" rtlCol="0">
              <a:spAutoFit/>
            </a:bodyPr>
            <a:lstStyle/>
            <a:p>
              <a:pPr algn="r"/>
              <a:r>
                <a:rPr lang="en-US" sz="3200" b="1" dirty="0">
                  <a:solidFill>
                    <a:schemeClr val="accent3"/>
                  </a:solidFill>
                  <a:latin typeface="Source Sans Pro" panose="020B0503030403020204" pitchFamily="34" charset="0"/>
                  <a:ea typeface="Source Sans Pro" panose="020B0503030403020204" pitchFamily="34" charset="0"/>
                </a:rPr>
                <a:t>STEP 2:</a:t>
              </a:r>
            </a:p>
          </p:txBody>
        </p:sp>
        <p:sp>
          <p:nvSpPr>
            <p:cNvPr id="8" name="TextBox 7">
              <a:extLst>
                <a:ext uri="{FF2B5EF4-FFF2-40B4-BE49-F238E27FC236}">
                  <a16:creationId xmlns:a16="http://schemas.microsoft.com/office/drawing/2014/main" id="{C8BC73A4-B000-5042-B94C-CF2F8BF9F3A0}"/>
                </a:ext>
              </a:extLst>
            </p:cNvPr>
            <p:cNvSpPr txBox="1"/>
            <p:nvPr/>
          </p:nvSpPr>
          <p:spPr>
            <a:xfrm>
              <a:off x="3057522" y="3748561"/>
              <a:ext cx="8272462" cy="492443"/>
            </a:xfrm>
            <a:prstGeom prst="rect">
              <a:avLst/>
            </a:prstGeom>
            <a:noFill/>
          </p:spPr>
          <p:txBody>
            <a:bodyPr wrap="square" rtlCol="0">
              <a:spAutoFit/>
            </a:bodyPr>
            <a:lstStyle/>
            <a:p>
              <a:r>
                <a:rPr lang="en-US" sz="2600" dirty="0">
                  <a:solidFill>
                    <a:schemeClr val="bg1"/>
                  </a:solidFill>
                  <a:latin typeface="Source Sans Pro" panose="020B0503030403020204" pitchFamily="34" charset="0"/>
                  <a:ea typeface="Source Sans Pro" panose="020B0503030403020204" pitchFamily="34" charset="0"/>
                </a:rPr>
                <a:t>Find </a:t>
              </a:r>
              <a:r>
                <a:rPr lang="en-US" sz="2600" i="1" dirty="0">
                  <a:solidFill>
                    <a:schemeClr val="bg1"/>
                  </a:solidFill>
                  <a:latin typeface="Source Sans Pro" panose="020B0503030403020204" pitchFamily="34" charset="0"/>
                  <a:ea typeface="Source Sans Pro" panose="020B0503030403020204" pitchFamily="34" charset="0"/>
                </a:rPr>
                <a:t>k</a:t>
              </a:r>
              <a:r>
                <a:rPr lang="en-US" sz="2600" dirty="0">
                  <a:solidFill>
                    <a:schemeClr val="bg1"/>
                  </a:solidFill>
                  <a:latin typeface="Source Sans Pro" panose="020B0503030403020204" pitchFamily="34" charset="0"/>
                  <a:ea typeface="Source Sans Pro" panose="020B0503030403020204" pitchFamily="34" charset="0"/>
                </a:rPr>
                <a:t> nearest neighbors of observation to be classified</a:t>
              </a:r>
              <a:endParaRPr lang="en-US" sz="2600" dirty="0">
                <a:solidFill>
                  <a:schemeClr val="bg1">
                    <a:lumMod val="75000"/>
                  </a:schemeClr>
                </a:solidFill>
                <a:latin typeface="Source Sans Pro" panose="020B0503030403020204" pitchFamily="34" charset="0"/>
                <a:ea typeface="Source Sans Pro" panose="020B0503030403020204" pitchFamily="34" charset="0"/>
              </a:endParaRPr>
            </a:p>
          </p:txBody>
        </p:sp>
      </p:grpSp>
      <p:grpSp>
        <p:nvGrpSpPr>
          <p:cNvPr id="5" name="Group 4">
            <a:extLst>
              <a:ext uri="{FF2B5EF4-FFF2-40B4-BE49-F238E27FC236}">
                <a16:creationId xmlns:a16="http://schemas.microsoft.com/office/drawing/2014/main" id="{3FC0994D-233C-AD4C-86C5-99138BB7BF78}"/>
              </a:ext>
            </a:extLst>
          </p:cNvPr>
          <p:cNvGrpSpPr/>
          <p:nvPr/>
        </p:nvGrpSpPr>
        <p:grpSpPr>
          <a:xfrm>
            <a:off x="1243010" y="4437455"/>
            <a:ext cx="10086974" cy="584775"/>
            <a:chOff x="1243010" y="4437455"/>
            <a:chExt cx="10086974" cy="584775"/>
          </a:xfrm>
        </p:grpSpPr>
        <p:sp>
          <p:nvSpPr>
            <p:cNvPr id="9" name="TextBox 8">
              <a:extLst>
                <a:ext uri="{FF2B5EF4-FFF2-40B4-BE49-F238E27FC236}">
                  <a16:creationId xmlns:a16="http://schemas.microsoft.com/office/drawing/2014/main" id="{390E6E84-1B19-D342-B475-3C98F6B66843}"/>
                </a:ext>
              </a:extLst>
            </p:cNvPr>
            <p:cNvSpPr txBox="1"/>
            <p:nvPr/>
          </p:nvSpPr>
          <p:spPr>
            <a:xfrm>
              <a:off x="1243010" y="4437455"/>
              <a:ext cx="1814512" cy="584775"/>
            </a:xfrm>
            <a:prstGeom prst="rect">
              <a:avLst/>
            </a:prstGeom>
            <a:noFill/>
          </p:spPr>
          <p:txBody>
            <a:bodyPr wrap="square" rtlCol="0">
              <a:spAutoFit/>
            </a:bodyPr>
            <a:lstStyle/>
            <a:p>
              <a:pPr algn="r"/>
              <a:r>
                <a:rPr lang="en-US" sz="3200" b="1" dirty="0">
                  <a:solidFill>
                    <a:schemeClr val="accent3"/>
                  </a:solidFill>
                  <a:latin typeface="Source Sans Pro" panose="020B0503030403020204" pitchFamily="34" charset="0"/>
                  <a:ea typeface="Source Sans Pro" panose="020B0503030403020204" pitchFamily="34" charset="0"/>
                </a:rPr>
                <a:t>STEP 3:</a:t>
              </a:r>
            </a:p>
          </p:txBody>
        </p:sp>
        <p:sp>
          <p:nvSpPr>
            <p:cNvPr id="10" name="TextBox 9">
              <a:extLst>
                <a:ext uri="{FF2B5EF4-FFF2-40B4-BE49-F238E27FC236}">
                  <a16:creationId xmlns:a16="http://schemas.microsoft.com/office/drawing/2014/main" id="{D896F4A6-F38A-4A40-B93E-23892310E91E}"/>
                </a:ext>
              </a:extLst>
            </p:cNvPr>
            <p:cNvSpPr txBox="1"/>
            <p:nvPr/>
          </p:nvSpPr>
          <p:spPr>
            <a:xfrm>
              <a:off x="3057522" y="4483621"/>
              <a:ext cx="8272462" cy="492443"/>
            </a:xfrm>
            <a:prstGeom prst="rect">
              <a:avLst/>
            </a:prstGeom>
            <a:noFill/>
          </p:spPr>
          <p:txBody>
            <a:bodyPr wrap="square" rtlCol="0">
              <a:spAutoFit/>
            </a:bodyPr>
            <a:lstStyle/>
            <a:p>
              <a:r>
                <a:rPr lang="en-US" sz="2600" dirty="0">
                  <a:solidFill>
                    <a:schemeClr val="bg1"/>
                  </a:solidFill>
                  <a:latin typeface="Source Sans Pro" panose="020B0503030403020204" pitchFamily="34" charset="0"/>
                  <a:ea typeface="Source Sans Pro" panose="020B0503030403020204" pitchFamily="34" charset="0"/>
                </a:rPr>
                <a:t>Assign class label by majority vote</a:t>
              </a:r>
              <a:endParaRPr lang="en-US" sz="2600" dirty="0">
                <a:solidFill>
                  <a:schemeClr val="bg1">
                    <a:lumMod val="75000"/>
                  </a:schemeClr>
                </a:solidFill>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7205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animClr clrSpc="rgb" dir="cw">
                                      <p:cBhvr override="childStyle">
                                        <p:cTn dur="1" fill="hold" display="0" masterRel="nextClick" afterEffect="1"/>
                                        <p:tgtEl>
                                          <p:spTgt spid="3"/>
                                        </p:tgtEl>
                                        <p:attrNameLst>
                                          <p:attrName>ppt_c</p:attrName>
                                        </p:attrNameLst>
                                      </p:cBhvr>
                                      <p:to>
                                        <a:srgbClr val="A1A1A2"/>
                                      </p:to>
                                    </p:animClr>
                                  </p:sub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A1A1A2"/>
                                      </p:to>
                                    </p:animClr>
                                  </p:sub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4"/>
                                        </p:tgtEl>
                                        <p:attrNameLst>
                                          <p:attrName>style.opacity</p:attrName>
                                        </p:attrNameLst>
                                      </p:cBhvr>
                                      <p:to>
                                        <p:strVal val="1"/>
                                      </p:to>
                                    </p:set>
                                    <p:animEffect filter="image" prLst="opacity: 1">
                                      <p:cBhvr rctx="IE">
                                        <p:cTn id="28" dur="indefinite"/>
                                        <p:tgtEl>
                                          <p:spTgt spid="4"/>
                                        </p:tgtEl>
                                      </p:cBhvr>
                                    </p:animEffect>
                                  </p:childTnLst>
                                </p:cTn>
                              </p:par>
                              <p:par>
                                <p:cTn id="29" presetID="9" presetClass="emph" presetSubtype="0" nodeType="withEffect">
                                  <p:stCondLst>
                                    <p:cond delay="0"/>
                                  </p:stCondLst>
                                  <p:childTnLst>
                                    <p:set>
                                      <p:cBhvr>
                                        <p:cTn id="30" dur="indefinite"/>
                                        <p:tgtEl>
                                          <p:spTgt spid="3"/>
                                        </p:tgtEl>
                                        <p:attrNameLst>
                                          <p:attrName>style.opacity</p:attrName>
                                        </p:attrNameLst>
                                      </p:cBhvr>
                                      <p:to>
                                        <p:strVal val="1"/>
                                      </p:to>
                                    </p:set>
                                    <p:animEffect filter="image" prLst="opacity: 1">
                                      <p:cBhvr rctx="IE">
                                        <p:cTn id="31"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923924" y="2387683"/>
            <a:ext cx="10310133" cy="1669968"/>
          </a:xfrm>
        </p:spPr>
        <p:txBody>
          <a:bodyPr/>
          <a:lstStyle/>
          <a:p>
            <a:pPr lvl="0" algn="ctr"/>
            <a:r>
              <a:rPr lang="en-US" sz="5400" dirty="0"/>
              <a:t>REVIEW: </a:t>
            </a:r>
            <a:br>
              <a:rPr lang="en-US" sz="5400" dirty="0"/>
            </a:br>
            <a:r>
              <a:rPr lang="en-US" sz="5400" dirty="0"/>
              <a:t>What is Supervised Learning?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708" name="Google Shape;708;p49"/>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09" name="Google Shape;709;p49"/>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0" name="Google Shape;710;p49"/>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1" name="Google Shape;711;p49"/>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2" name="Google Shape;712;p49"/>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3" name="Google Shape;713;p49"/>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4" name="Google Shape;714;p49"/>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5" name="Google Shape;715;p49"/>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6" name="Google Shape;716;p49"/>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7" name="Google Shape;717;p49"/>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8" name="Google Shape;718;p49"/>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19" name="Google Shape;719;p49"/>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0" name="Google Shape;720;p49"/>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1" name="Google Shape;721;p49"/>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2" name="Google Shape;722;p49"/>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3" name="Google Shape;723;p49"/>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4" name="Google Shape;724;p49"/>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5" name="Google Shape;725;p49"/>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6" name="Google Shape;726;p49"/>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7" name="Google Shape;727;p49"/>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8" name="Google Shape;728;p49"/>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29" name="Google Shape;729;p49"/>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0" name="Google Shape;730;p49"/>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1" name="Google Shape;731;p49"/>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2" name="Google Shape;732;p49"/>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3" name="Google Shape;733;p49"/>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4" name="Google Shape;734;p49"/>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5" name="Google Shape;735;p49"/>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6" name="Google Shape;736;p49"/>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7" name="Google Shape;737;p49"/>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8" name="Google Shape;738;p49"/>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39" name="Google Shape;739;p49"/>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0" name="Google Shape;740;p49"/>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1" name="Google Shape;741;p49"/>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2" name="Google Shape;742;p49"/>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3" name="Google Shape;743;p49"/>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4" name="Google Shape;744;p49"/>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5" name="Google Shape;745;p49"/>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6" name="Google Shape;746;p49"/>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7" name="Google Shape;747;p49"/>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8" name="Google Shape;748;p49"/>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49" name="Google Shape;749;p49"/>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0" name="Google Shape;750;p49"/>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1" name="Google Shape;751;p49"/>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2" name="Google Shape;752;p49"/>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3" name="Google Shape;753;p49"/>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4" name="Google Shape;754;p49"/>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5" name="Google Shape;755;p49"/>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6" name="Google Shape;756;p49"/>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7" name="Google Shape;757;p49"/>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8" name="Google Shape;758;p49"/>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59" name="Google Shape;759;p49"/>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0" name="Google Shape;760;p49"/>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1" name="Google Shape;761;p49"/>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2" name="Google Shape;762;p49"/>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3" name="Google Shape;763;p49"/>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4" name="Google Shape;764;p49"/>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5" name="Google Shape;765;p49"/>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6" name="Google Shape;766;p49"/>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7" name="Google Shape;767;p49"/>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8" name="Google Shape;768;p49"/>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69" name="Google Shape;769;p49"/>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0" name="Google Shape;770;p49"/>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1" name="Google Shape;771;p49"/>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2" name="Google Shape;772;p49"/>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3" name="Google Shape;773;p49"/>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4" name="Google Shape;774;p49"/>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5" name="Google Shape;775;p49"/>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6" name="Google Shape;776;p49"/>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7" name="Google Shape;777;p49"/>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8" name="Google Shape;778;p49"/>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79" name="Google Shape;779;p49"/>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0" name="Google Shape;780;p49"/>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1" name="Google Shape;781;p49"/>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2" name="Google Shape;782;p49"/>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3" name="Google Shape;783;p49"/>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4" name="Google Shape;784;p49"/>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5" name="Google Shape;785;p49"/>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6" name="Google Shape;786;p49"/>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7" name="Google Shape;787;p49"/>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8" name="Google Shape;788;p49"/>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89" name="Google Shape;789;p49"/>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0" name="Google Shape;790;p49"/>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1" name="Google Shape;791;p49"/>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2" name="Google Shape;792;p49"/>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3" name="Google Shape;793;p49"/>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4" name="Google Shape;794;p49"/>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5" name="Google Shape;795;p49"/>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6" name="Google Shape;796;p49"/>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7" name="Google Shape;797;p49"/>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8" name="Google Shape;798;p49"/>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799" name="Google Shape;799;p49"/>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0" name="Google Shape;800;p49"/>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1" name="Google Shape;801;p49"/>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2" name="Google Shape;802;p49"/>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3" name="Google Shape;803;p49"/>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4" name="Google Shape;804;p49"/>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5" name="Google Shape;805;p49"/>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6" name="Google Shape;806;p49"/>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7" name="Google Shape;807;p49"/>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8" name="Google Shape;808;p49"/>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09" name="Google Shape;809;p49"/>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10" name="Google Shape;810;p49"/>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811" name="Google Shape;811;p49"/>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812" name="Google Shape;812;p49"/>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813" name="Google Shape;813;p49"/>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814" name="Google Shape;814;p49"/>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15" name="Google Shape;815;p49"/>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1</a:t>
            </a:r>
            <a:endParaRPr sz="4800" b="1" dirty="0">
              <a:solidFill>
                <a:schemeClr val="accent1"/>
              </a:solidFill>
              <a:latin typeface="Avenir"/>
              <a:ea typeface="Avenir"/>
              <a:cs typeface="Avenir"/>
              <a:sym typeface="Avenir"/>
            </a:endParaRPr>
          </a:p>
        </p:txBody>
      </p:sp>
      <p:sp>
        <p:nvSpPr>
          <p:cNvPr id="816" name="Google Shape;816;p49"/>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nearest neighbor, predict their label</a:t>
            </a:r>
            <a:endParaRPr sz="30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15"/>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815"/>
                                        </p:tgtEl>
                                      </p:cBhvr>
                                    </p:animEffect>
                                    <p:animScale>
                                      <p:cBhvr>
                                        <p:cTn id="9" dur="250" autoRev="1" fill="hold"/>
                                        <p:tgtEl>
                                          <p:spTgt spid="8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p:bldP spid="81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0"/>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822" name="Google Shape;822;p50"/>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3" name="Google Shape;823;p50"/>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4" name="Google Shape;824;p50"/>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5" name="Google Shape;825;p50"/>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6" name="Google Shape;826;p50"/>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7" name="Google Shape;827;p50"/>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8" name="Google Shape;828;p50"/>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29" name="Google Shape;829;p50"/>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0" name="Google Shape;830;p50"/>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1" name="Google Shape;831;p50"/>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2" name="Google Shape;832;p50"/>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3" name="Google Shape;833;p50"/>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4" name="Google Shape;834;p50"/>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5" name="Google Shape;835;p50"/>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6" name="Google Shape;836;p50"/>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7" name="Google Shape;837;p50"/>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8" name="Google Shape;838;p50"/>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39" name="Google Shape;839;p50"/>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0" name="Google Shape;840;p50"/>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1" name="Google Shape;841;p50"/>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2" name="Google Shape;842;p50"/>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3" name="Google Shape;843;p50"/>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4" name="Google Shape;844;p50"/>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5" name="Google Shape;845;p50"/>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6" name="Google Shape;846;p50"/>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7" name="Google Shape;847;p50"/>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8" name="Google Shape;848;p50"/>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49" name="Google Shape;849;p50"/>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0" name="Google Shape;850;p50"/>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1" name="Google Shape;851;p50"/>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2" name="Google Shape;852;p50"/>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3" name="Google Shape;853;p50"/>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4" name="Google Shape;854;p50"/>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5" name="Google Shape;855;p50"/>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6" name="Google Shape;856;p50"/>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7" name="Google Shape;857;p50"/>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8" name="Google Shape;858;p50"/>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59" name="Google Shape;859;p50"/>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0" name="Google Shape;860;p50"/>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1" name="Google Shape;861;p50"/>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2" name="Google Shape;862;p50"/>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3" name="Google Shape;863;p50"/>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4" name="Google Shape;864;p50"/>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5" name="Google Shape;865;p50"/>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6" name="Google Shape;866;p50"/>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7" name="Google Shape;867;p50"/>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8" name="Google Shape;868;p50"/>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69" name="Google Shape;869;p50"/>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0" name="Google Shape;870;p50"/>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1" name="Google Shape;871;p50"/>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2" name="Google Shape;872;p50"/>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3" name="Google Shape;873;p50"/>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4" name="Google Shape;874;p50"/>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5" name="Google Shape;875;p50"/>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6" name="Google Shape;876;p50"/>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7" name="Google Shape;877;p50"/>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8" name="Google Shape;878;p50"/>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79" name="Google Shape;879;p50"/>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0" name="Google Shape;880;p50"/>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1" name="Google Shape;881;p50"/>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2" name="Google Shape;882;p50"/>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3" name="Google Shape;883;p50"/>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4" name="Google Shape;884;p50"/>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5" name="Google Shape;885;p50"/>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6" name="Google Shape;886;p50"/>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7" name="Google Shape;887;p50"/>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8" name="Google Shape;888;p50"/>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89" name="Google Shape;889;p50"/>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0" name="Google Shape;890;p50"/>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1" name="Google Shape;891;p50"/>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2" name="Google Shape;892;p50"/>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3" name="Google Shape;893;p50"/>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4" name="Google Shape;894;p50"/>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5" name="Google Shape;895;p50"/>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6" name="Google Shape;896;p50"/>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7" name="Google Shape;897;p50"/>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8" name="Google Shape;898;p50"/>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899" name="Google Shape;899;p50"/>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0" name="Google Shape;900;p50"/>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1" name="Google Shape;901;p50"/>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2" name="Google Shape;902;p50"/>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3" name="Google Shape;903;p50"/>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4" name="Google Shape;904;p50"/>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5" name="Google Shape;905;p50"/>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6" name="Google Shape;906;p50"/>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7" name="Google Shape;907;p50"/>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8" name="Google Shape;908;p50"/>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09" name="Google Shape;909;p50"/>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0" name="Google Shape;910;p50"/>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1" name="Google Shape;911;p50"/>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2" name="Google Shape;912;p50"/>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3" name="Google Shape;913;p50"/>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4" name="Google Shape;914;p50"/>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5" name="Google Shape;915;p50"/>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6" name="Google Shape;916;p50"/>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7" name="Google Shape;917;p50"/>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8" name="Google Shape;918;p50"/>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19" name="Google Shape;919;p50"/>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0" name="Google Shape;920;p50"/>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1" name="Google Shape;921;p50"/>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2" name="Google Shape;922;p50"/>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3" name="Google Shape;923;p50"/>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24" name="Google Shape;924;p50"/>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925" name="Google Shape;925;p50"/>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926" name="Google Shape;926;p50"/>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927" name="Google Shape;927;p50"/>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928" name="Google Shape;928;p50"/>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0" name="Google Shape;930;p50"/>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accent1"/>
                </a:solidFill>
                <a:latin typeface="Avenir"/>
                <a:ea typeface="Avenir"/>
                <a:cs typeface="Avenir"/>
                <a:sym typeface="Avenir"/>
              </a:rPr>
              <a:t>K = 1</a:t>
            </a:r>
            <a:endParaRPr sz="4800" b="1">
              <a:solidFill>
                <a:schemeClr val="accent1"/>
              </a:solidFill>
              <a:latin typeface="Avenir"/>
              <a:ea typeface="Avenir"/>
              <a:cs typeface="Avenir"/>
              <a:sym typeface="Avenir"/>
            </a:endParaRPr>
          </a:p>
        </p:txBody>
      </p:sp>
      <p:sp>
        <p:nvSpPr>
          <p:cNvPr id="931" name="Google Shape;931;p50"/>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nearest neighbor, predict their label</a:t>
            </a:r>
            <a:endParaRPr sz="3000">
              <a:solidFill>
                <a:schemeClr val="lt1"/>
              </a:solidFill>
              <a:latin typeface="Source Sans Pro"/>
              <a:ea typeface="Source Sans Pro"/>
              <a:cs typeface="Source Sans Pro"/>
              <a:sym typeface="Source Sans Pro"/>
            </a:endParaRPr>
          </a:p>
        </p:txBody>
      </p:sp>
      <p:grpSp>
        <p:nvGrpSpPr>
          <p:cNvPr id="115" name="Group 114">
            <a:extLst>
              <a:ext uri="{FF2B5EF4-FFF2-40B4-BE49-F238E27FC236}">
                <a16:creationId xmlns:a16="http://schemas.microsoft.com/office/drawing/2014/main" id="{8D7A38CF-EF78-E342-B4D8-7E5D54BEAD2E}"/>
              </a:ext>
            </a:extLst>
          </p:cNvPr>
          <p:cNvGrpSpPr/>
          <p:nvPr/>
        </p:nvGrpSpPr>
        <p:grpSpPr>
          <a:xfrm>
            <a:off x="623250" y="5044245"/>
            <a:ext cx="4979309" cy="878030"/>
            <a:chOff x="623250" y="5044245"/>
            <a:chExt cx="4979309" cy="878030"/>
          </a:xfrm>
        </p:grpSpPr>
        <p:grpSp>
          <p:nvGrpSpPr>
            <p:cNvPr id="116" name="Group 115">
              <a:extLst>
                <a:ext uri="{FF2B5EF4-FFF2-40B4-BE49-F238E27FC236}">
                  <a16:creationId xmlns:a16="http://schemas.microsoft.com/office/drawing/2014/main" id="{1343C7B9-4332-8748-B3D7-921339AF9316}"/>
                </a:ext>
              </a:extLst>
            </p:cNvPr>
            <p:cNvGrpSpPr/>
            <p:nvPr/>
          </p:nvGrpSpPr>
          <p:grpSpPr>
            <a:xfrm>
              <a:off x="623250" y="5044245"/>
              <a:ext cx="2688300" cy="878030"/>
              <a:chOff x="623250" y="5044245"/>
              <a:chExt cx="2688300" cy="878030"/>
            </a:xfrm>
          </p:grpSpPr>
          <p:sp>
            <p:nvSpPr>
              <p:cNvPr id="118" name="Google Shape;1049;p51">
                <a:extLst>
                  <a:ext uri="{FF2B5EF4-FFF2-40B4-BE49-F238E27FC236}">
                    <a16:creationId xmlns:a16="http://schemas.microsoft.com/office/drawing/2014/main" id="{1795A940-1647-704F-BC5A-85A21E76DEA8}"/>
                  </a:ext>
                </a:extLst>
              </p:cNvPr>
              <p:cNvSpPr/>
              <p:nvPr/>
            </p:nvSpPr>
            <p:spPr>
              <a:xfrm>
                <a:off x="2726470" y="5044245"/>
                <a:ext cx="360300" cy="360300"/>
              </a:xfrm>
              <a:prstGeom prst="ellipse">
                <a:avLst/>
              </a:prstGeom>
              <a:solidFill>
                <a:srgbClr val="CC615A"/>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 name="Google Shape;1050;p51">
                <a:extLst>
                  <a:ext uri="{FF2B5EF4-FFF2-40B4-BE49-F238E27FC236}">
                    <a16:creationId xmlns:a16="http://schemas.microsoft.com/office/drawing/2014/main" id="{8DC69FB0-3893-6845-B59E-5AF38AA39DE4}"/>
                  </a:ext>
                </a:extLst>
              </p:cNvPr>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1"/>
                    </a:solidFill>
                    <a:latin typeface="Avenir"/>
                    <a:ea typeface="Avenir"/>
                    <a:cs typeface="Avenir"/>
                    <a:sym typeface="Avenir"/>
                  </a:rPr>
                  <a:t>Predict</a:t>
                </a:r>
                <a:endParaRPr dirty="0">
                  <a:solidFill>
                    <a:schemeClr val="lt1"/>
                  </a:solidFill>
                </a:endParaRPr>
              </a:p>
            </p:txBody>
          </p:sp>
        </p:grpSp>
        <p:cxnSp>
          <p:nvCxnSpPr>
            <p:cNvPr id="117" name="Google Shape;1516;p55">
              <a:extLst>
                <a:ext uri="{FF2B5EF4-FFF2-40B4-BE49-F238E27FC236}">
                  <a16:creationId xmlns:a16="http://schemas.microsoft.com/office/drawing/2014/main" id="{A6213F04-5868-CA4E-8700-D3CD78D66B72}"/>
                </a:ext>
              </a:extLst>
            </p:cNvPr>
            <p:cNvCxnSpPr>
              <a:cxnSpLocks/>
            </p:cNvCxnSpPr>
            <p:nvPr/>
          </p:nvCxnSpPr>
          <p:spPr>
            <a:xfrm flipV="1">
              <a:off x="3358700" y="5149871"/>
              <a:ext cx="2243859" cy="113779"/>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1"/>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939" name="Google Shape;939;p51"/>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0" name="Google Shape;940;p51"/>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1" name="Google Shape;941;p51"/>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2" name="Google Shape;942;p51"/>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3" name="Google Shape;943;p51"/>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4" name="Google Shape;944;p51"/>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5" name="Google Shape;945;p51"/>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6" name="Google Shape;946;p51"/>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7" name="Google Shape;947;p51"/>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8" name="Google Shape;948;p51"/>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49" name="Google Shape;949;p51"/>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0" name="Google Shape;950;p51"/>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1" name="Google Shape;951;p51"/>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2" name="Google Shape;952;p51"/>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3" name="Google Shape;953;p51"/>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4" name="Google Shape;954;p51"/>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5" name="Google Shape;955;p51"/>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6" name="Google Shape;956;p51"/>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7" name="Google Shape;957;p51"/>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8" name="Google Shape;958;p51"/>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59" name="Google Shape;959;p51"/>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0" name="Google Shape;960;p51"/>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1" name="Google Shape;961;p51"/>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2" name="Google Shape;962;p51"/>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3" name="Google Shape;963;p51"/>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4" name="Google Shape;964;p51"/>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5" name="Google Shape;965;p51"/>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6" name="Google Shape;966;p51"/>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7" name="Google Shape;967;p51"/>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8" name="Google Shape;968;p51"/>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69" name="Google Shape;969;p51"/>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0" name="Google Shape;970;p51"/>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1" name="Google Shape;971;p51"/>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2" name="Google Shape;972;p51"/>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3" name="Google Shape;973;p51"/>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4" name="Google Shape;974;p51"/>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5" name="Google Shape;975;p51"/>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6" name="Google Shape;976;p51"/>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7" name="Google Shape;977;p51"/>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8" name="Google Shape;978;p51"/>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79" name="Google Shape;979;p51"/>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0" name="Google Shape;980;p51"/>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1" name="Google Shape;981;p51"/>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2" name="Google Shape;982;p51"/>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3" name="Google Shape;983;p51"/>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4" name="Google Shape;984;p51"/>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5" name="Google Shape;985;p51"/>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6" name="Google Shape;986;p51"/>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7" name="Google Shape;987;p51"/>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8" name="Google Shape;988;p51"/>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89" name="Google Shape;989;p51"/>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0" name="Google Shape;990;p51"/>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1" name="Google Shape;991;p51"/>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2" name="Google Shape;992;p51"/>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3" name="Google Shape;993;p51"/>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4" name="Google Shape;994;p51"/>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5" name="Google Shape;995;p51"/>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6" name="Google Shape;996;p51"/>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7" name="Google Shape;997;p51"/>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8" name="Google Shape;998;p51"/>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999" name="Google Shape;999;p51"/>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0" name="Google Shape;1000;p51"/>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1" name="Google Shape;1001;p51"/>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2" name="Google Shape;1002;p51"/>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3" name="Google Shape;1003;p51"/>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4" name="Google Shape;1004;p51"/>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5" name="Google Shape;1005;p51"/>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6" name="Google Shape;1006;p51"/>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7" name="Google Shape;1007;p51"/>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8" name="Google Shape;1008;p51"/>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09" name="Google Shape;1009;p51"/>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0" name="Google Shape;1010;p51"/>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1" name="Google Shape;1011;p51"/>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2" name="Google Shape;1012;p51"/>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3" name="Google Shape;1013;p51"/>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4" name="Google Shape;1014;p51"/>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5" name="Google Shape;1015;p51"/>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6" name="Google Shape;1016;p51"/>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7" name="Google Shape;1017;p51"/>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8" name="Google Shape;1018;p51"/>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19" name="Google Shape;1019;p51"/>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0" name="Google Shape;1020;p51"/>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1" name="Google Shape;1021;p51"/>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2" name="Google Shape;1022;p51"/>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3" name="Google Shape;1023;p51"/>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4" name="Google Shape;1024;p51"/>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5" name="Google Shape;1025;p51"/>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6" name="Google Shape;1026;p51"/>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7" name="Google Shape;1027;p51"/>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8" name="Google Shape;1028;p51"/>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29" name="Google Shape;1029;p51"/>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0" name="Google Shape;1030;p51"/>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1" name="Google Shape;1031;p51"/>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2" name="Google Shape;1032;p51"/>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3" name="Google Shape;1033;p51"/>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4" name="Google Shape;1034;p51"/>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5" name="Google Shape;1035;p51"/>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6" name="Google Shape;1036;p51"/>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7" name="Google Shape;1037;p51"/>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8" name="Google Shape;1038;p51"/>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39" name="Google Shape;1039;p51"/>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40" name="Google Shape;1040;p51"/>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41" name="Google Shape;1041;p51"/>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042" name="Google Shape;1042;p51"/>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043" name="Google Shape;1043;p51"/>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044" name="Google Shape;1044;p51"/>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045" name="Google Shape;1045;p51"/>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46" name="Google Shape;1046;p51"/>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2</a:t>
            </a:r>
            <a:endParaRPr sz="4800" b="1" dirty="0">
              <a:solidFill>
                <a:schemeClr val="accent1"/>
              </a:solidFill>
              <a:latin typeface="Avenir"/>
              <a:ea typeface="Avenir"/>
              <a:cs typeface="Avenir"/>
              <a:sym typeface="Avenir"/>
            </a:endParaRPr>
          </a:p>
        </p:txBody>
      </p:sp>
      <p:sp>
        <p:nvSpPr>
          <p:cNvPr id="1047" name="Google Shape;1047;p51"/>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two nearest neighbors, predict the label you see most</a:t>
            </a:r>
            <a:endParaRPr sz="3000">
              <a:solidFill>
                <a:schemeClr val="lt1"/>
              </a:solidFill>
              <a:latin typeface="Source Sans Pro"/>
              <a:ea typeface="Source Sans Pro"/>
              <a:cs typeface="Source Sans Pro"/>
              <a:sym typeface="Source Sans Pro"/>
            </a:endParaRPr>
          </a:p>
        </p:txBody>
      </p:sp>
      <p:grpSp>
        <p:nvGrpSpPr>
          <p:cNvPr id="3" name="Group 2">
            <a:extLst>
              <a:ext uri="{FF2B5EF4-FFF2-40B4-BE49-F238E27FC236}">
                <a16:creationId xmlns:a16="http://schemas.microsoft.com/office/drawing/2014/main" id="{0D33942F-B4C9-A943-AFF4-3EF23BF641F1}"/>
              </a:ext>
            </a:extLst>
          </p:cNvPr>
          <p:cNvGrpSpPr/>
          <p:nvPr/>
        </p:nvGrpSpPr>
        <p:grpSpPr>
          <a:xfrm>
            <a:off x="623250" y="5044245"/>
            <a:ext cx="4979309" cy="878030"/>
            <a:chOff x="623250" y="5044245"/>
            <a:chExt cx="4979309" cy="878030"/>
          </a:xfrm>
        </p:grpSpPr>
        <p:grpSp>
          <p:nvGrpSpPr>
            <p:cNvPr id="2" name="Group 1">
              <a:extLst>
                <a:ext uri="{FF2B5EF4-FFF2-40B4-BE49-F238E27FC236}">
                  <a16:creationId xmlns:a16="http://schemas.microsoft.com/office/drawing/2014/main" id="{6676A46A-445A-FC45-AB28-CF9846F0F241}"/>
                </a:ext>
              </a:extLst>
            </p:cNvPr>
            <p:cNvGrpSpPr/>
            <p:nvPr/>
          </p:nvGrpSpPr>
          <p:grpSpPr>
            <a:xfrm>
              <a:off x="623250" y="5044245"/>
              <a:ext cx="2688300" cy="878030"/>
              <a:chOff x="623250" y="5044245"/>
              <a:chExt cx="2688300" cy="878030"/>
            </a:xfrm>
          </p:grpSpPr>
          <p:sp>
            <p:nvSpPr>
              <p:cNvPr id="1049" name="Google Shape;1049;p51"/>
              <p:cNvSpPr/>
              <p:nvPr/>
            </p:nvSpPr>
            <p:spPr>
              <a:xfrm>
                <a:off x="2726470" y="5044245"/>
                <a:ext cx="360300" cy="360300"/>
              </a:xfrm>
              <a:prstGeom prst="ellipse">
                <a:avLst/>
              </a:prstGeom>
              <a:solidFill>
                <a:srgbClr val="CC615A"/>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0" name="Google Shape;1050;p51"/>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1"/>
                    </a:solidFill>
                    <a:latin typeface="Avenir"/>
                    <a:ea typeface="Avenir"/>
                    <a:cs typeface="Avenir"/>
                    <a:sym typeface="Avenir"/>
                  </a:rPr>
                  <a:t>Predict</a:t>
                </a:r>
                <a:endParaRPr dirty="0">
                  <a:solidFill>
                    <a:schemeClr val="lt1"/>
                  </a:solidFill>
                </a:endParaRPr>
              </a:p>
            </p:txBody>
          </p:sp>
        </p:grpSp>
        <p:cxnSp>
          <p:nvCxnSpPr>
            <p:cNvPr id="116" name="Google Shape;1516;p55">
              <a:extLst>
                <a:ext uri="{FF2B5EF4-FFF2-40B4-BE49-F238E27FC236}">
                  <a16:creationId xmlns:a16="http://schemas.microsoft.com/office/drawing/2014/main" id="{5AD88F98-E605-F847-863F-C33C5675DC49}"/>
                </a:ext>
              </a:extLst>
            </p:cNvPr>
            <p:cNvCxnSpPr>
              <a:cxnSpLocks/>
            </p:cNvCxnSpPr>
            <p:nvPr/>
          </p:nvCxnSpPr>
          <p:spPr>
            <a:xfrm flipV="1">
              <a:off x="3358700" y="5149871"/>
              <a:ext cx="2243859" cy="113779"/>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046"/>
                                        </p:tgtEl>
                                      </p:cBhvr>
                                    </p:animEffect>
                                    <p:animScale>
                                      <p:cBhvr>
                                        <p:cTn id="7" dur="250" autoRev="1" fill="hold"/>
                                        <p:tgtEl>
                                          <p:spTgt spid="104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056" name="Google Shape;1056;p52"/>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7" name="Google Shape;1057;p52"/>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8" name="Google Shape;1058;p52"/>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59" name="Google Shape;1059;p52"/>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0" name="Google Shape;1060;p52"/>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1" name="Google Shape;1061;p52"/>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2" name="Google Shape;1062;p52"/>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3" name="Google Shape;1063;p52"/>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4" name="Google Shape;1064;p52"/>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5" name="Google Shape;1065;p52"/>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6" name="Google Shape;1066;p52"/>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7" name="Google Shape;1067;p52"/>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8" name="Google Shape;1068;p52"/>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69" name="Google Shape;1069;p52"/>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0" name="Google Shape;1070;p52"/>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1" name="Google Shape;1071;p52"/>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2" name="Google Shape;1072;p52"/>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3" name="Google Shape;1073;p52"/>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4" name="Google Shape;1074;p52"/>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5" name="Google Shape;1075;p52"/>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6" name="Google Shape;1076;p52"/>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7" name="Google Shape;1077;p52"/>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8" name="Google Shape;1078;p52"/>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79" name="Google Shape;1079;p52"/>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0" name="Google Shape;1080;p52"/>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1" name="Google Shape;1081;p52"/>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2" name="Google Shape;1082;p52"/>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3" name="Google Shape;1083;p52"/>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4" name="Google Shape;1084;p52"/>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5" name="Google Shape;1085;p52"/>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6" name="Google Shape;1086;p52"/>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7" name="Google Shape;1087;p52"/>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8" name="Google Shape;1088;p52"/>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89" name="Google Shape;1089;p52"/>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0" name="Google Shape;1090;p52"/>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1" name="Google Shape;1091;p52"/>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2" name="Google Shape;1092;p52"/>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3" name="Google Shape;1093;p52"/>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4" name="Google Shape;1094;p52"/>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5" name="Google Shape;1095;p52"/>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6" name="Google Shape;1096;p52"/>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7" name="Google Shape;1097;p52"/>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8" name="Google Shape;1098;p52"/>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99" name="Google Shape;1099;p52"/>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0" name="Google Shape;1100;p52"/>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1" name="Google Shape;1101;p52"/>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2" name="Google Shape;1102;p52"/>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3" name="Google Shape;1103;p52"/>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4" name="Google Shape;1104;p52"/>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5" name="Google Shape;1105;p52"/>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6" name="Google Shape;1106;p52"/>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7" name="Google Shape;1107;p52"/>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8" name="Google Shape;1108;p52"/>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09" name="Google Shape;1109;p52"/>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0" name="Google Shape;1110;p52"/>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1" name="Google Shape;1111;p52"/>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2" name="Google Shape;1112;p52"/>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3" name="Google Shape;1113;p52"/>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4" name="Google Shape;1114;p52"/>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5" name="Google Shape;1115;p52"/>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6" name="Google Shape;1116;p52"/>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7" name="Google Shape;1117;p52"/>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8" name="Google Shape;1118;p52"/>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19" name="Google Shape;1119;p52"/>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0" name="Google Shape;1120;p52"/>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1" name="Google Shape;1121;p52"/>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2" name="Google Shape;1122;p52"/>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3" name="Google Shape;1123;p52"/>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4" name="Google Shape;1124;p52"/>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5" name="Google Shape;1125;p52"/>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6" name="Google Shape;1126;p52"/>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7" name="Google Shape;1127;p52"/>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8" name="Google Shape;1128;p52"/>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29" name="Google Shape;1129;p52"/>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0" name="Google Shape;1130;p52"/>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1" name="Google Shape;1131;p52"/>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2" name="Google Shape;1132;p52"/>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3" name="Google Shape;1133;p52"/>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4" name="Google Shape;1134;p52"/>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5" name="Google Shape;1135;p52"/>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6" name="Google Shape;1136;p52"/>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7" name="Google Shape;1137;p52"/>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8" name="Google Shape;1138;p52"/>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39" name="Google Shape;1139;p52"/>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0" name="Google Shape;1140;p52"/>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1" name="Google Shape;1141;p52"/>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2" name="Google Shape;1142;p52"/>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3" name="Google Shape;1143;p52"/>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4" name="Google Shape;1144;p52"/>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5" name="Google Shape;1145;p52"/>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6" name="Google Shape;1146;p52"/>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7" name="Google Shape;1147;p52"/>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8" name="Google Shape;1148;p52"/>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49" name="Google Shape;1149;p52"/>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0" name="Google Shape;1150;p52"/>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1" name="Google Shape;1151;p52"/>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2" name="Google Shape;1152;p52"/>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3" name="Google Shape;1153;p52"/>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4" name="Google Shape;1154;p52"/>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5" name="Google Shape;1155;p52"/>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6" name="Google Shape;1156;p52"/>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7" name="Google Shape;1157;p52"/>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58" name="Google Shape;1158;p52"/>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159" name="Google Shape;1159;p52"/>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160" name="Google Shape;1160;p52"/>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161" name="Google Shape;1161;p52"/>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162" name="Google Shape;1162;p52"/>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63" name="Google Shape;1163;p52"/>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3</a:t>
            </a:r>
            <a:endParaRPr sz="4800" b="1" dirty="0">
              <a:solidFill>
                <a:schemeClr val="accent1"/>
              </a:solidFill>
              <a:latin typeface="Avenir"/>
              <a:ea typeface="Avenir"/>
              <a:cs typeface="Avenir"/>
              <a:sym typeface="Avenir"/>
            </a:endParaRPr>
          </a:p>
        </p:txBody>
      </p:sp>
      <p:sp>
        <p:nvSpPr>
          <p:cNvPr id="1164" name="Google Shape;1164;p52"/>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three nearest neighbors, predict the label you see most</a:t>
            </a:r>
            <a:endParaRPr sz="3000">
              <a:solidFill>
                <a:schemeClr val="lt1"/>
              </a:solidFill>
              <a:latin typeface="Source Sans Pro"/>
              <a:ea typeface="Source Sans Pro"/>
              <a:cs typeface="Source Sans Pro"/>
              <a:sym typeface="Source Sans Pro"/>
            </a:endParaRPr>
          </a:p>
        </p:txBody>
      </p:sp>
      <p:grpSp>
        <p:nvGrpSpPr>
          <p:cNvPr id="120" name="Group 119">
            <a:extLst>
              <a:ext uri="{FF2B5EF4-FFF2-40B4-BE49-F238E27FC236}">
                <a16:creationId xmlns:a16="http://schemas.microsoft.com/office/drawing/2014/main" id="{FD61C5E7-A092-8144-A359-82F90929982A}"/>
              </a:ext>
            </a:extLst>
          </p:cNvPr>
          <p:cNvGrpSpPr/>
          <p:nvPr/>
        </p:nvGrpSpPr>
        <p:grpSpPr>
          <a:xfrm>
            <a:off x="623250" y="5044245"/>
            <a:ext cx="4979309" cy="878030"/>
            <a:chOff x="623250" y="5044245"/>
            <a:chExt cx="4979309" cy="878030"/>
          </a:xfrm>
        </p:grpSpPr>
        <p:sp>
          <p:nvSpPr>
            <p:cNvPr id="121" name="Google Shape;1283;p53">
              <a:extLst>
                <a:ext uri="{FF2B5EF4-FFF2-40B4-BE49-F238E27FC236}">
                  <a16:creationId xmlns:a16="http://schemas.microsoft.com/office/drawing/2014/main" id="{381FD540-22D9-974F-B638-8402F4DFBF68}"/>
                </a:ext>
              </a:extLst>
            </p:cNvPr>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2" name="Google Shape;1284;p53">
              <a:extLst>
                <a:ext uri="{FF2B5EF4-FFF2-40B4-BE49-F238E27FC236}">
                  <a16:creationId xmlns:a16="http://schemas.microsoft.com/office/drawing/2014/main" id="{9B0D1193-C83B-5746-AE6F-60D2B77421C4}"/>
                </a:ext>
              </a:extLst>
            </p:cNvPr>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cxnSp>
          <p:nvCxnSpPr>
            <p:cNvPr id="123" name="Google Shape;1516;p55">
              <a:extLst>
                <a:ext uri="{FF2B5EF4-FFF2-40B4-BE49-F238E27FC236}">
                  <a16:creationId xmlns:a16="http://schemas.microsoft.com/office/drawing/2014/main" id="{3F38A537-1DD0-5C48-A612-2CCBD64476E5}"/>
                </a:ext>
              </a:extLst>
            </p:cNvPr>
            <p:cNvCxnSpPr>
              <a:cxnSpLocks/>
            </p:cNvCxnSpPr>
            <p:nvPr/>
          </p:nvCxnSpPr>
          <p:spPr>
            <a:xfrm flipV="1">
              <a:off x="3358700" y="5149871"/>
              <a:ext cx="2243859" cy="113779"/>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163"/>
                                        </p:tgtEl>
                                      </p:cBhvr>
                                    </p:animEffect>
                                    <p:animScale>
                                      <p:cBhvr>
                                        <p:cTn id="7" dur="250" autoRev="1" fill="hold"/>
                                        <p:tgtEl>
                                          <p:spTgt spid="116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53"/>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173" name="Google Shape;1173;p53"/>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4" name="Google Shape;1174;p53"/>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5" name="Google Shape;1175;p53"/>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6" name="Google Shape;1176;p53"/>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7" name="Google Shape;1177;p53"/>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8" name="Google Shape;1178;p53"/>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79" name="Google Shape;1179;p53"/>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0" name="Google Shape;1180;p53"/>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1" name="Google Shape;1181;p53"/>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2" name="Google Shape;1182;p53"/>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3" name="Google Shape;1183;p53"/>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4" name="Google Shape;1184;p53"/>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5" name="Google Shape;1185;p53"/>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6" name="Google Shape;1186;p53"/>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7" name="Google Shape;1187;p53"/>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8" name="Google Shape;1188;p53"/>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89" name="Google Shape;1189;p53"/>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0" name="Google Shape;1190;p53"/>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1" name="Google Shape;1191;p53"/>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2" name="Google Shape;1192;p53"/>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3" name="Google Shape;1193;p53"/>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4" name="Google Shape;1194;p53"/>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5" name="Google Shape;1195;p53"/>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6" name="Google Shape;1196;p53"/>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7" name="Google Shape;1197;p53"/>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8" name="Google Shape;1198;p53"/>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199" name="Google Shape;1199;p53"/>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0" name="Google Shape;1200;p53"/>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1" name="Google Shape;1201;p53"/>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2" name="Google Shape;1202;p53"/>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3" name="Google Shape;1203;p53"/>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4" name="Google Shape;1204;p53"/>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5" name="Google Shape;1205;p53"/>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6" name="Google Shape;1206;p53"/>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7" name="Google Shape;1207;p53"/>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8" name="Google Shape;1208;p53"/>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09" name="Google Shape;1209;p53"/>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0" name="Google Shape;1210;p53"/>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1" name="Google Shape;1211;p53"/>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2" name="Google Shape;1212;p53"/>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3" name="Google Shape;1213;p53"/>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4" name="Google Shape;1214;p53"/>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5" name="Google Shape;1215;p53"/>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6" name="Google Shape;1216;p53"/>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7" name="Google Shape;1217;p53"/>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8" name="Google Shape;1218;p53"/>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19" name="Google Shape;1219;p53"/>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0" name="Google Shape;1220;p53"/>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1" name="Google Shape;1221;p53"/>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2" name="Google Shape;1222;p53"/>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3" name="Google Shape;1223;p53"/>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4" name="Google Shape;1224;p53"/>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5" name="Google Shape;1225;p53"/>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6" name="Google Shape;1226;p53"/>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7" name="Google Shape;1227;p53"/>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8" name="Google Shape;1228;p53"/>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29" name="Google Shape;1229;p53"/>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0" name="Google Shape;1230;p53"/>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1" name="Google Shape;1231;p53"/>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2" name="Google Shape;1232;p53"/>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3" name="Google Shape;1233;p53"/>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4" name="Google Shape;1234;p53"/>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5" name="Google Shape;1235;p53"/>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6" name="Google Shape;1236;p53"/>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7" name="Google Shape;1237;p53"/>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8" name="Google Shape;1238;p53"/>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39" name="Google Shape;1239;p53"/>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0" name="Google Shape;1240;p53"/>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1" name="Google Shape;1241;p53"/>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2" name="Google Shape;1242;p53"/>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3" name="Google Shape;1243;p53"/>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4" name="Google Shape;1244;p53"/>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5" name="Google Shape;1245;p53"/>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6" name="Google Shape;1246;p53"/>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7" name="Google Shape;1247;p53"/>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8" name="Google Shape;1248;p53"/>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49" name="Google Shape;1249;p53"/>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0" name="Google Shape;1250;p53"/>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1" name="Google Shape;1251;p53"/>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2" name="Google Shape;1252;p53"/>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3" name="Google Shape;1253;p53"/>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4" name="Google Shape;1254;p53"/>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5" name="Google Shape;1255;p53"/>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6" name="Google Shape;1256;p53"/>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7" name="Google Shape;1257;p53"/>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8" name="Google Shape;1258;p53"/>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59" name="Google Shape;1259;p53"/>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0" name="Google Shape;1260;p53"/>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1" name="Google Shape;1261;p53"/>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2" name="Google Shape;1262;p53"/>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3" name="Google Shape;1263;p53"/>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4" name="Google Shape;1264;p53"/>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5" name="Google Shape;1265;p53"/>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6" name="Google Shape;1266;p53"/>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7" name="Google Shape;1267;p53"/>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8" name="Google Shape;1268;p53"/>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69" name="Google Shape;1269;p53"/>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0" name="Google Shape;1270;p53"/>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1" name="Google Shape;1271;p53"/>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2" name="Google Shape;1272;p53"/>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3" name="Google Shape;1273;p53"/>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4" name="Google Shape;1274;p53"/>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75" name="Google Shape;1275;p53"/>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276" name="Google Shape;1276;p53"/>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277" name="Google Shape;1277;p53"/>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278" name="Google Shape;1278;p53"/>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279" name="Google Shape;1279;p53"/>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80" name="Google Shape;1280;p53"/>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4</a:t>
            </a:r>
            <a:endParaRPr sz="4800" b="1" dirty="0">
              <a:solidFill>
                <a:schemeClr val="accent1"/>
              </a:solidFill>
              <a:latin typeface="Avenir"/>
              <a:ea typeface="Avenir"/>
              <a:cs typeface="Avenir"/>
              <a:sym typeface="Avenir"/>
            </a:endParaRPr>
          </a:p>
        </p:txBody>
      </p:sp>
      <p:sp>
        <p:nvSpPr>
          <p:cNvPr id="1281" name="Google Shape;1281;p53"/>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four nearest neighbors, predict the label you see most</a:t>
            </a:r>
            <a:endParaRPr sz="3000">
              <a:solidFill>
                <a:schemeClr val="lt1"/>
              </a:solidFill>
              <a:latin typeface="Source Sans Pro"/>
              <a:ea typeface="Source Sans Pro"/>
              <a:cs typeface="Source Sans Pro"/>
              <a:sym typeface="Source Sans Pro"/>
            </a:endParaRPr>
          </a:p>
        </p:txBody>
      </p:sp>
      <p:grpSp>
        <p:nvGrpSpPr>
          <p:cNvPr id="118" name="Group 117">
            <a:extLst>
              <a:ext uri="{FF2B5EF4-FFF2-40B4-BE49-F238E27FC236}">
                <a16:creationId xmlns:a16="http://schemas.microsoft.com/office/drawing/2014/main" id="{19FF8847-8344-CE4E-9552-49D3FAA33B27}"/>
              </a:ext>
            </a:extLst>
          </p:cNvPr>
          <p:cNvGrpSpPr/>
          <p:nvPr/>
        </p:nvGrpSpPr>
        <p:grpSpPr>
          <a:xfrm>
            <a:off x="623250" y="5044245"/>
            <a:ext cx="4979309" cy="878030"/>
            <a:chOff x="623250" y="5044245"/>
            <a:chExt cx="4979309" cy="878030"/>
          </a:xfrm>
        </p:grpSpPr>
        <p:sp>
          <p:nvSpPr>
            <p:cNvPr id="119" name="Google Shape;1283;p53">
              <a:extLst>
                <a:ext uri="{FF2B5EF4-FFF2-40B4-BE49-F238E27FC236}">
                  <a16:creationId xmlns:a16="http://schemas.microsoft.com/office/drawing/2014/main" id="{A20AADC8-67DB-654D-84D7-DAF7BF56C5F1}"/>
                </a:ext>
              </a:extLst>
            </p:cNvPr>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0" name="Google Shape;1284;p53">
              <a:extLst>
                <a:ext uri="{FF2B5EF4-FFF2-40B4-BE49-F238E27FC236}">
                  <a16:creationId xmlns:a16="http://schemas.microsoft.com/office/drawing/2014/main" id="{93A91A32-C46A-0A42-93F3-254CB496B684}"/>
                </a:ext>
              </a:extLst>
            </p:cNvPr>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cxnSp>
          <p:nvCxnSpPr>
            <p:cNvPr id="121" name="Google Shape;1516;p55">
              <a:extLst>
                <a:ext uri="{FF2B5EF4-FFF2-40B4-BE49-F238E27FC236}">
                  <a16:creationId xmlns:a16="http://schemas.microsoft.com/office/drawing/2014/main" id="{6E9B34F2-091C-4644-A836-4B3F6CE98F55}"/>
                </a:ext>
              </a:extLst>
            </p:cNvPr>
            <p:cNvCxnSpPr>
              <a:cxnSpLocks/>
            </p:cNvCxnSpPr>
            <p:nvPr/>
          </p:nvCxnSpPr>
          <p:spPr>
            <a:xfrm flipV="1">
              <a:off x="3358700" y="5149871"/>
              <a:ext cx="2243859" cy="113779"/>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80"/>
                                        </p:tgtEl>
                                      </p:cBhvr>
                                    </p:animEffect>
                                    <p:animScale>
                                      <p:cBhvr>
                                        <p:cTn id="7" dur="250" autoRev="1" fill="hold"/>
                                        <p:tgtEl>
                                          <p:spTgt spid="128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290" name="Google Shape;1290;p54"/>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1" name="Google Shape;1291;p54"/>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2" name="Google Shape;1292;p54"/>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3" name="Google Shape;1293;p54"/>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4" name="Google Shape;1294;p54"/>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5" name="Google Shape;1295;p54"/>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6" name="Google Shape;1296;p54"/>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7" name="Google Shape;1297;p54"/>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8" name="Google Shape;1298;p54"/>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99" name="Google Shape;1299;p54"/>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0" name="Google Shape;1300;p54"/>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1" name="Google Shape;1301;p54"/>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2" name="Google Shape;1302;p54"/>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3" name="Google Shape;1303;p54"/>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4" name="Google Shape;1304;p54"/>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5" name="Google Shape;1305;p54"/>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6" name="Google Shape;1306;p54"/>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7" name="Google Shape;1307;p54"/>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8" name="Google Shape;1308;p54"/>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09" name="Google Shape;1309;p54"/>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0" name="Google Shape;1310;p54"/>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1" name="Google Shape;1311;p54"/>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2" name="Google Shape;1312;p54"/>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3" name="Google Shape;1313;p54"/>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4" name="Google Shape;1314;p54"/>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5" name="Google Shape;1315;p54"/>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6" name="Google Shape;1316;p54"/>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7" name="Google Shape;1317;p54"/>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8" name="Google Shape;1318;p54"/>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19" name="Google Shape;1319;p54"/>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0" name="Google Shape;1320;p54"/>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1" name="Google Shape;1321;p54"/>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2" name="Google Shape;1322;p54"/>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3" name="Google Shape;1323;p54"/>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4" name="Google Shape;1324;p54"/>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5" name="Google Shape;1325;p54"/>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6" name="Google Shape;1326;p54"/>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7" name="Google Shape;1327;p54"/>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8" name="Google Shape;1328;p54"/>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29" name="Google Shape;1329;p54"/>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0" name="Google Shape;1330;p54"/>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1" name="Google Shape;1331;p54"/>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2" name="Google Shape;1332;p54"/>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3" name="Google Shape;1333;p54"/>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4" name="Google Shape;1334;p54"/>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5" name="Google Shape;1335;p54"/>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6" name="Google Shape;1336;p54"/>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7" name="Google Shape;1337;p54"/>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8" name="Google Shape;1338;p54"/>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39" name="Google Shape;1339;p54"/>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0" name="Google Shape;1340;p54"/>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1" name="Google Shape;1341;p54"/>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2" name="Google Shape;1342;p54"/>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3" name="Google Shape;1343;p54"/>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4" name="Google Shape;1344;p54"/>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5" name="Google Shape;1345;p54"/>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6" name="Google Shape;1346;p54"/>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7" name="Google Shape;1347;p54"/>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8" name="Google Shape;1348;p54"/>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49" name="Google Shape;1349;p54"/>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0" name="Google Shape;1350;p54"/>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1" name="Google Shape;1351;p54"/>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2" name="Google Shape;1352;p54"/>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3" name="Google Shape;1353;p54"/>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4" name="Google Shape;1354;p54"/>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5" name="Google Shape;1355;p54"/>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6" name="Google Shape;1356;p54"/>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7" name="Google Shape;1357;p54"/>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8" name="Google Shape;1358;p54"/>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59" name="Google Shape;1359;p54"/>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0" name="Google Shape;1360;p54"/>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1" name="Google Shape;1361;p54"/>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2" name="Google Shape;1362;p54"/>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3" name="Google Shape;1363;p54"/>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4" name="Google Shape;1364;p54"/>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5" name="Google Shape;1365;p54"/>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6" name="Google Shape;1366;p54"/>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7" name="Google Shape;1367;p54"/>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8" name="Google Shape;1368;p54"/>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69" name="Google Shape;1369;p54"/>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0" name="Google Shape;1370;p54"/>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1" name="Google Shape;1371;p54"/>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2" name="Google Shape;1372;p54"/>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3" name="Google Shape;1373;p54"/>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4" name="Google Shape;1374;p54"/>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5" name="Google Shape;1375;p54"/>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6" name="Google Shape;1376;p54"/>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7" name="Google Shape;1377;p54"/>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8" name="Google Shape;1378;p54"/>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79" name="Google Shape;1379;p54"/>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0" name="Google Shape;1380;p54"/>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1" name="Google Shape;1381;p54"/>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2" name="Google Shape;1382;p54"/>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3" name="Google Shape;1383;p54"/>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4" name="Google Shape;1384;p54"/>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5" name="Google Shape;1385;p54"/>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6" name="Google Shape;1386;p54"/>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7" name="Google Shape;1387;p54"/>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8" name="Google Shape;1388;p54"/>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89" name="Google Shape;1389;p54"/>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0" name="Google Shape;1390;p54"/>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1" name="Google Shape;1391;p54"/>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392" name="Google Shape;1392;p54"/>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393" name="Google Shape;1393;p54"/>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394" name="Google Shape;1394;p54"/>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395" name="Google Shape;1395;p54"/>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396" name="Google Shape;1396;p54"/>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97" name="Google Shape;1397;p54"/>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5</a:t>
            </a:r>
            <a:endParaRPr sz="4800" b="1" dirty="0">
              <a:solidFill>
                <a:schemeClr val="accent1"/>
              </a:solidFill>
              <a:latin typeface="Avenir"/>
              <a:ea typeface="Avenir"/>
              <a:cs typeface="Avenir"/>
              <a:sym typeface="Avenir"/>
            </a:endParaRPr>
          </a:p>
        </p:txBody>
      </p:sp>
      <p:sp>
        <p:nvSpPr>
          <p:cNvPr id="1398" name="Google Shape;1398;p54"/>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Source Sans Pro"/>
                <a:ea typeface="Source Sans Pro"/>
                <a:cs typeface="Source Sans Pro"/>
                <a:sym typeface="Source Sans Pro"/>
              </a:rPr>
              <a:t>Look at the five nearest neighbors, predict the label you see most</a:t>
            </a:r>
            <a:endParaRPr sz="3000">
              <a:solidFill>
                <a:schemeClr val="lt1"/>
              </a:solidFill>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C31E00CC-6D48-0E42-B1AB-C422097F43BC}"/>
              </a:ext>
            </a:extLst>
          </p:cNvPr>
          <p:cNvGrpSpPr/>
          <p:nvPr/>
        </p:nvGrpSpPr>
        <p:grpSpPr>
          <a:xfrm>
            <a:off x="623250" y="5044245"/>
            <a:ext cx="4945250" cy="878030"/>
            <a:chOff x="623250" y="5044245"/>
            <a:chExt cx="4945250" cy="878030"/>
          </a:xfrm>
        </p:grpSpPr>
        <p:cxnSp>
          <p:nvCxnSpPr>
            <p:cNvPr id="1399" name="Google Shape;1399;p54"/>
            <p:cNvCxnSpPr/>
            <p:nvPr/>
          </p:nvCxnSpPr>
          <p:spPr>
            <a:xfrm>
              <a:off x="3358700" y="5263650"/>
              <a:ext cx="2209800" cy="0"/>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400" name="Google Shape;1400;p54"/>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01" name="Google Shape;1401;p54"/>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397"/>
                                        </p:tgtEl>
                                      </p:cBhvr>
                                    </p:animEffect>
                                    <p:animScale>
                                      <p:cBhvr>
                                        <p:cTn id="7" dur="250" autoRev="1" fill="hold"/>
                                        <p:tgtEl>
                                          <p:spTgt spid="139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 Example</a:t>
            </a:r>
            <a:endParaRPr/>
          </a:p>
        </p:txBody>
      </p:sp>
      <p:sp>
        <p:nvSpPr>
          <p:cNvPr id="1407" name="Google Shape;1407;p55"/>
          <p:cNvSpPr/>
          <p:nvPr/>
        </p:nvSpPr>
        <p:spPr>
          <a:xfrm>
            <a:off x="3265516" y="2429017"/>
            <a:ext cx="291000" cy="3693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08" name="Google Shape;1408;p55"/>
          <p:cNvSpPr/>
          <p:nvPr/>
        </p:nvSpPr>
        <p:spPr>
          <a:xfrm>
            <a:off x="3410701" y="2561361"/>
            <a:ext cx="0" cy="350767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09" name="Google Shape;1409;p55"/>
          <p:cNvSpPr/>
          <p:nvPr/>
        </p:nvSpPr>
        <p:spPr>
          <a:xfrm>
            <a:off x="3351747" y="2539573"/>
            <a:ext cx="118110" cy="100517"/>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0" name="Google Shape;1410;p55"/>
          <p:cNvSpPr/>
          <p:nvPr/>
        </p:nvSpPr>
        <p:spPr>
          <a:xfrm>
            <a:off x="3365268" y="5957479"/>
            <a:ext cx="6521400" cy="2517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1" name="Google Shape;1411;p55"/>
          <p:cNvSpPr/>
          <p:nvPr/>
        </p:nvSpPr>
        <p:spPr>
          <a:xfrm>
            <a:off x="3410701" y="6066588"/>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2" name="Google Shape;1412;p55"/>
          <p:cNvSpPr/>
          <p:nvPr/>
        </p:nvSpPr>
        <p:spPr>
          <a:xfrm>
            <a:off x="9623361" y="6015622"/>
            <a:ext cx="116204" cy="102165"/>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3" name="Google Shape;1413;p55"/>
          <p:cNvSpPr/>
          <p:nvPr/>
        </p:nvSpPr>
        <p:spPr>
          <a:xfrm>
            <a:off x="3685308" y="5364611"/>
            <a:ext cx="419700" cy="3879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4" name="Google Shape;1414;p55"/>
          <p:cNvSpPr/>
          <p:nvPr/>
        </p:nvSpPr>
        <p:spPr>
          <a:xfrm>
            <a:off x="3735285" y="5389770"/>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5" name="Google Shape;1415;p55"/>
          <p:cNvSpPr/>
          <p:nvPr/>
        </p:nvSpPr>
        <p:spPr>
          <a:xfrm>
            <a:off x="3735269" y="5389770"/>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6" name="Google Shape;1416;p55"/>
          <p:cNvSpPr/>
          <p:nvPr/>
        </p:nvSpPr>
        <p:spPr>
          <a:xfrm>
            <a:off x="6977148" y="3050629"/>
            <a:ext cx="419700" cy="3879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7" name="Google Shape;1417;p55"/>
          <p:cNvSpPr/>
          <p:nvPr/>
        </p:nvSpPr>
        <p:spPr>
          <a:xfrm>
            <a:off x="7026183"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8" name="Google Shape;1418;p55"/>
          <p:cNvSpPr/>
          <p:nvPr/>
        </p:nvSpPr>
        <p:spPr>
          <a:xfrm>
            <a:off x="7026166" y="307480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19" name="Google Shape;1419;p55"/>
          <p:cNvSpPr/>
          <p:nvPr/>
        </p:nvSpPr>
        <p:spPr>
          <a:xfrm>
            <a:off x="6578137" y="2720061"/>
            <a:ext cx="419700" cy="3879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0" name="Google Shape;1420;p55"/>
          <p:cNvSpPr/>
          <p:nvPr/>
        </p:nvSpPr>
        <p:spPr>
          <a:xfrm>
            <a:off x="6626929" y="2744801"/>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1" name="Google Shape;1421;p55"/>
          <p:cNvSpPr/>
          <p:nvPr/>
        </p:nvSpPr>
        <p:spPr>
          <a:xfrm>
            <a:off x="6626912" y="2744801"/>
            <a:ext cx="321310" cy="300453"/>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2" name="Google Shape;1422;p55"/>
          <p:cNvSpPr/>
          <p:nvPr/>
        </p:nvSpPr>
        <p:spPr>
          <a:xfrm>
            <a:off x="5842460" y="3158424"/>
            <a:ext cx="423900" cy="3879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3" name="Google Shape;1423;p55"/>
          <p:cNvSpPr/>
          <p:nvPr/>
        </p:nvSpPr>
        <p:spPr>
          <a:xfrm>
            <a:off x="5894116" y="318327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4" name="Google Shape;1424;p55"/>
          <p:cNvSpPr/>
          <p:nvPr/>
        </p:nvSpPr>
        <p:spPr>
          <a:xfrm>
            <a:off x="5894100" y="3183272"/>
            <a:ext cx="321310" cy="300453"/>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5" name="Google Shape;1425;p55"/>
          <p:cNvSpPr/>
          <p:nvPr/>
        </p:nvSpPr>
        <p:spPr>
          <a:xfrm>
            <a:off x="7654635" y="3823154"/>
            <a:ext cx="423900" cy="3879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6" name="Google Shape;1426;p55"/>
          <p:cNvSpPr/>
          <p:nvPr/>
        </p:nvSpPr>
        <p:spPr>
          <a:xfrm>
            <a:off x="7706130" y="3848358"/>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7" name="Google Shape;1427;p55"/>
          <p:cNvSpPr/>
          <p:nvPr/>
        </p:nvSpPr>
        <p:spPr>
          <a:xfrm>
            <a:off x="7706113" y="3848359"/>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8" name="Google Shape;1428;p55"/>
          <p:cNvSpPr/>
          <p:nvPr/>
        </p:nvSpPr>
        <p:spPr>
          <a:xfrm>
            <a:off x="6898177" y="5217292"/>
            <a:ext cx="419700" cy="3843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29" name="Google Shape;1429;p55"/>
          <p:cNvSpPr/>
          <p:nvPr/>
        </p:nvSpPr>
        <p:spPr>
          <a:xfrm>
            <a:off x="6947659" y="523962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0" name="Google Shape;1430;p55"/>
          <p:cNvSpPr/>
          <p:nvPr/>
        </p:nvSpPr>
        <p:spPr>
          <a:xfrm>
            <a:off x="6947642" y="5239625"/>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1" name="Google Shape;1431;p55"/>
          <p:cNvSpPr/>
          <p:nvPr/>
        </p:nvSpPr>
        <p:spPr>
          <a:xfrm>
            <a:off x="5343697" y="3895018"/>
            <a:ext cx="419700" cy="3879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2" name="Google Shape;1432;p55"/>
          <p:cNvSpPr/>
          <p:nvPr/>
        </p:nvSpPr>
        <p:spPr>
          <a:xfrm>
            <a:off x="5393780" y="3918987"/>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3" name="Google Shape;1433;p55"/>
          <p:cNvSpPr/>
          <p:nvPr/>
        </p:nvSpPr>
        <p:spPr>
          <a:xfrm>
            <a:off x="5393763" y="3918987"/>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4" name="Google Shape;1434;p55"/>
          <p:cNvSpPr/>
          <p:nvPr/>
        </p:nvSpPr>
        <p:spPr>
          <a:xfrm>
            <a:off x="4919748" y="5515524"/>
            <a:ext cx="419700" cy="3879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5" name="Google Shape;1435;p55"/>
          <p:cNvSpPr/>
          <p:nvPr/>
        </p:nvSpPr>
        <p:spPr>
          <a:xfrm>
            <a:off x="4970415" y="5539916"/>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6" name="Google Shape;1436;p55"/>
          <p:cNvSpPr/>
          <p:nvPr/>
        </p:nvSpPr>
        <p:spPr>
          <a:xfrm>
            <a:off x="4970398" y="553991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7" name="Google Shape;1437;p55"/>
          <p:cNvSpPr/>
          <p:nvPr/>
        </p:nvSpPr>
        <p:spPr>
          <a:xfrm>
            <a:off x="4466705" y="4825640"/>
            <a:ext cx="423900" cy="3879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8" name="Google Shape;1438;p55"/>
          <p:cNvSpPr/>
          <p:nvPr/>
        </p:nvSpPr>
        <p:spPr>
          <a:xfrm>
            <a:off x="4518080" y="4850171"/>
            <a:ext cx="320700" cy="2997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39" name="Google Shape;1439;p55"/>
          <p:cNvSpPr/>
          <p:nvPr/>
        </p:nvSpPr>
        <p:spPr>
          <a:xfrm>
            <a:off x="4518064" y="4850171"/>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0" name="Google Shape;1440;p55"/>
          <p:cNvSpPr/>
          <p:nvPr/>
        </p:nvSpPr>
        <p:spPr>
          <a:xfrm>
            <a:off x="8153398" y="4038743"/>
            <a:ext cx="423900" cy="3879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1" name="Google Shape;1441;p55"/>
          <p:cNvSpPr/>
          <p:nvPr/>
        </p:nvSpPr>
        <p:spPr>
          <a:xfrm>
            <a:off x="8204908" y="4061906"/>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2" name="Google Shape;1442;p55"/>
          <p:cNvSpPr/>
          <p:nvPr/>
        </p:nvSpPr>
        <p:spPr>
          <a:xfrm>
            <a:off x="8204892" y="4061906"/>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3" name="Google Shape;1443;p55"/>
          <p:cNvSpPr/>
          <p:nvPr/>
        </p:nvSpPr>
        <p:spPr>
          <a:xfrm>
            <a:off x="8627225" y="3593194"/>
            <a:ext cx="423900" cy="3879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4" name="Google Shape;1444;p55"/>
          <p:cNvSpPr/>
          <p:nvPr/>
        </p:nvSpPr>
        <p:spPr>
          <a:xfrm>
            <a:off x="8678038" y="3618695"/>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5" name="Google Shape;1445;p55"/>
          <p:cNvSpPr/>
          <p:nvPr/>
        </p:nvSpPr>
        <p:spPr>
          <a:xfrm>
            <a:off x="8678021" y="3618695"/>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6" name="Google Shape;1446;p55"/>
          <p:cNvSpPr/>
          <p:nvPr/>
        </p:nvSpPr>
        <p:spPr>
          <a:xfrm>
            <a:off x="8789323" y="4225586"/>
            <a:ext cx="419700" cy="3879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7" name="Google Shape;1447;p55"/>
          <p:cNvSpPr/>
          <p:nvPr/>
        </p:nvSpPr>
        <p:spPr>
          <a:xfrm>
            <a:off x="8838403" y="4249589"/>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8" name="Google Shape;1448;p55"/>
          <p:cNvSpPr/>
          <p:nvPr/>
        </p:nvSpPr>
        <p:spPr>
          <a:xfrm>
            <a:off x="8838387" y="4249589"/>
            <a:ext cx="321309" cy="300453"/>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49" name="Google Shape;1449;p55"/>
          <p:cNvSpPr/>
          <p:nvPr/>
        </p:nvSpPr>
        <p:spPr>
          <a:xfrm>
            <a:off x="6220690" y="4552562"/>
            <a:ext cx="419700" cy="3879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0" name="Google Shape;1450;p55"/>
          <p:cNvSpPr/>
          <p:nvPr/>
        </p:nvSpPr>
        <p:spPr>
          <a:xfrm>
            <a:off x="6271242" y="4575842"/>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1" name="Google Shape;1451;p55"/>
          <p:cNvSpPr/>
          <p:nvPr/>
        </p:nvSpPr>
        <p:spPr>
          <a:xfrm>
            <a:off x="6271225" y="4575842"/>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2" name="Google Shape;1452;p55"/>
          <p:cNvSpPr/>
          <p:nvPr/>
        </p:nvSpPr>
        <p:spPr>
          <a:xfrm>
            <a:off x="6416040" y="5648470"/>
            <a:ext cx="419700" cy="3879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3" name="Google Shape;1453;p55"/>
          <p:cNvSpPr/>
          <p:nvPr/>
        </p:nvSpPr>
        <p:spPr>
          <a:xfrm>
            <a:off x="6466564" y="5671665"/>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4" name="Google Shape;1454;p55"/>
          <p:cNvSpPr/>
          <p:nvPr/>
        </p:nvSpPr>
        <p:spPr>
          <a:xfrm>
            <a:off x="6466547" y="5671665"/>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5" name="Google Shape;1455;p55"/>
          <p:cNvSpPr/>
          <p:nvPr/>
        </p:nvSpPr>
        <p:spPr>
          <a:xfrm>
            <a:off x="5364479" y="4710660"/>
            <a:ext cx="419700" cy="3879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6" name="Google Shape;1456;p55"/>
          <p:cNvSpPr/>
          <p:nvPr/>
        </p:nvSpPr>
        <p:spPr>
          <a:xfrm>
            <a:off x="5413021" y="4735752"/>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7" name="Google Shape;1457;p55"/>
          <p:cNvSpPr/>
          <p:nvPr/>
        </p:nvSpPr>
        <p:spPr>
          <a:xfrm>
            <a:off x="5413005" y="4735752"/>
            <a:ext cx="321310" cy="300453"/>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8" name="Google Shape;1458;p55"/>
          <p:cNvSpPr/>
          <p:nvPr/>
        </p:nvSpPr>
        <p:spPr>
          <a:xfrm>
            <a:off x="4146665" y="4376498"/>
            <a:ext cx="423900" cy="3879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59" name="Google Shape;1459;p55"/>
          <p:cNvSpPr/>
          <p:nvPr/>
        </p:nvSpPr>
        <p:spPr>
          <a:xfrm>
            <a:off x="4197350" y="4399734"/>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0" name="Google Shape;1460;p55"/>
          <p:cNvSpPr/>
          <p:nvPr/>
        </p:nvSpPr>
        <p:spPr>
          <a:xfrm>
            <a:off x="4197333" y="439973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1" name="Google Shape;1461;p55"/>
          <p:cNvSpPr/>
          <p:nvPr/>
        </p:nvSpPr>
        <p:spPr>
          <a:xfrm>
            <a:off x="6765174" y="3736920"/>
            <a:ext cx="419700" cy="3879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2" name="Google Shape;1462;p55"/>
          <p:cNvSpPr/>
          <p:nvPr/>
        </p:nvSpPr>
        <p:spPr>
          <a:xfrm>
            <a:off x="6814920" y="3761615"/>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3" name="Google Shape;1463;p55"/>
          <p:cNvSpPr/>
          <p:nvPr/>
        </p:nvSpPr>
        <p:spPr>
          <a:xfrm>
            <a:off x="6814903" y="3761615"/>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4" name="Google Shape;1464;p55"/>
          <p:cNvSpPr/>
          <p:nvPr/>
        </p:nvSpPr>
        <p:spPr>
          <a:xfrm>
            <a:off x="6058592" y="5030450"/>
            <a:ext cx="423900" cy="3879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5" name="Google Shape;1465;p55"/>
          <p:cNvSpPr/>
          <p:nvPr/>
        </p:nvSpPr>
        <p:spPr>
          <a:xfrm>
            <a:off x="6110878" y="5053564"/>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6" name="Google Shape;1466;p55"/>
          <p:cNvSpPr/>
          <p:nvPr/>
        </p:nvSpPr>
        <p:spPr>
          <a:xfrm>
            <a:off x="6110861" y="50535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7" name="Google Shape;1467;p55"/>
          <p:cNvSpPr/>
          <p:nvPr/>
        </p:nvSpPr>
        <p:spPr>
          <a:xfrm>
            <a:off x="8049490" y="2791923"/>
            <a:ext cx="419700" cy="3879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8" name="Google Shape;1468;p55"/>
          <p:cNvSpPr/>
          <p:nvPr/>
        </p:nvSpPr>
        <p:spPr>
          <a:xfrm>
            <a:off x="8099183" y="2816962"/>
            <a:ext cx="320700" cy="2997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69" name="Google Shape;1469;p55"/>
          <p:cNvSpPr/>
          <p:nvPr/>
        </p:nvSpPr>
        <p:spPr>
          <a:xfrm>
            <a:off x="8099166" y="281696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0" name="Google Shape;1470;p55"/>
          <p:cNvSpPr/>
          <p:nvPr/>
        </p:nvSpPr>
        <p:spPr>
          <a:xfrm>
            <a:off x="7297188" y="2569149"/>
            <a:ext cx="423900" cy="3879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1" name="Google Shape;1471;p55"/>
          <p:cNvSpPr/>
          <p:nvPr/>
        </p:nvSpPr>
        <p:spPr>
          <a:xfrm>
            <a:off x="7348881" y="2594655"/>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2" name="Google Shape;1472;p55"/>
          <p:cNvSpPr/>
          <p:nvPr/>
        </p:nvSpPr>
        <p:spPr>
          <a:xfrm>
            <a:off x="7348864" y="2594655"/>
            <a:ext cx="321309" cy="300453"/>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3" name="Google Shape;1473;p55"/>
          <p:cNvSpPr/>
          <p:nvPr/>
        </p:nvSpPr>
        <p:spPr>
          <a:xfrm>
            <a:off x="7218217" y="4376498"/>
            <a:ext cx="419700" cy="3879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4" name="Google Shape;1474;p55"/>
          <p:cNvSpPr/>
          <p:nvPr/>
        </p:nvSpPr>
        <p:spPr>
          <a:xfrm>
            <a:off x="7268390" y="4399734"/>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5" name="Google Shape;1475;p55"/>
          <p:cNvSpPr/>
          <p:nvPr/>
        </p:nvSpPr>
        <p:spPr>
          <a:xfrm>
            <a:off x="7268373" y="4399734"/>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6" name="Google Shape;1476;p55"/>
          <p:cNvSpPr/>
          <p:nvPr/>
        </p:nvSpPr>
        <p:spPr>
          <a:xfrm>
            <a:off x="6108469" y="3614752"/>
            <a:ext cx="423900" cy="3879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7" name="Google Shape;1477;p55"/>
          <p:cNvSpPr/>
          <p:nvPr/>
        </p:nvSpPr>
        <p:spPr>
          <a:xfrm>
            <a:off x="6160631" y="3638968"/>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8" name="Google Shape;1478;p55"/>
          <p:cNvSpPr/>
          <p:nvPr/>
        </p:nvSpPr>
        <p:spPr>
          <a:xfrm>
            <a:off x="6160614" y="3638968"/>
            <a:ext cx="321310" cy="300453"/>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79" name="Google Shape;1479;p55"/>
          <p:cNvSpPr/>
          <p:nvPr/>
        </p:nvSpPr>
        <p:spPr>
          <a:xfrm>
            <a:off x="9125988" y="3050629"/>
            <a:ext cx="423900" cy="3879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0" name="Google Shape;1480;p55"/>
          <p:cNvSpPr/>
          <p:nvPr/>
        </p:nvSpPr>
        <p:spPr>
          <a:xfrm>
            <a:off x="9176826" y="3074802"/>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1" name="Google Shape;1481;p55"/>
          <p:cNvSpPr/>
          <p:nvPr/>
        </p:nvSpPr>
        <p:spPr>
          <a:xfrm>
            <a:off x="9176810" y="3074802"/>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2" name="Google Shape;1482;p55"/>
          <p:cNvSpPr/>
          <p:nvPr/>
        </p:nvSpPr>
        <p:spPr>
          <a:xfrm>
            <a:off x="7218217" y="3614752"/>
            <a:ext cx="419700" cy="3879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3" name="Google Shape;1483;p55"/>
          <p:cNvSpPr/>
          <p:nvPr/>
        </p:nvSpPr>
        <p:spPr>
          <a:xfrm>
            <a:off x="7268390" y="3638968"/>
            <a:ext cx="320700" cy="299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4" name="Google Shape;1484;p55"/>
          <p:cNvSpPr/>
          <p:nvPr/>
        </p:nvSpPr>
        <p:spPr>
          <a:xfrm>
            <a:off x="7268373" y="3638968"/>
            <a:ext cx="321309" cy="300453"/>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5" name="Google Shape;1485;p55"/>
          <p:cNvSpPr/>
          <p:nvPr/>
        </p:nvSpPr>
        <p:spPr>
          <a:xfrm>
            <a:off x="5551516" y="5332273"/>
            <a:ext cx="423900" cy="3879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6" name="Google Shape;1486;p55"/>
          <p:cNvSpPr/>
          <p:nvPr/>
        </p:nvSpPr>
        <p:spPr>
          <a:xfrm>
            <a:off x="5602575" y="5354988"/>
            <a:ext cx="320700" cy="299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7" name="Google Shape;1487;p55"/>
          <p:cNvSpPr/>
          <p:nvPr/>
        </p:nvSpPr>
        <p:spPr>
          <a:xfrm>
            <a:off x="5602559" y="5354988"/>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8" name="Google Shape;1488;p55"/>
          <p:cNvSpPr/>
          <p:nvPr/>
        </p:nvSpPr>
        <p:spPr>
          <a:xfrm>
            <a:off x="6889865" y="4732219"/>
            <a:ext cx="419700" cy="3843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89" name="Google Shape;1489;p55"/>
          <p:cNvSpPr/>
          <p:nvPr/>
        </p:nvSpPr>
        <p:spPr>
          <a:xfrm>
            <a:off x="6940120" y="4754406"/>
            <a:ext cx="320700" cy="2997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0" name="Google Shape;1490;p55"/>
          <p:cNvSpPr/>
          <p:nvPr/>
        </p:nvSpPr>
        <p:spPr>
          <a:xfrm>
            <a:off x="6940103" y="475440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1" name="Google Shape;1491;p55"/>
          <p:cNvSpPr/>
          <p:nvPr/>
        </p:nvSpPr>
        <p:spPr>
          <a:xfrm>
            <a:off x="7268094" y="5630504"/>
            <a:ext cx="419700" cy="3879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2" name="Google Shape;1492;p55"/>
          <p:cNvSpPr/>
          <p:nvPr/>
        </p:nvSpPr>
        <p:spPr>
          <a:xfrm>
            <a:off x="7318368" y="5655280"/>
            <a:ext cx="320700" cy="2997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3" name="Google Shape;1493;p55"/>
          <p:cNvSpPr/>
          <p:nvPr/>
        </p:nvSpPr>
        <p:spPr>
          <a:xfrm>
            <a:off x="7318352" y="5655280"/>
            <a:ext cx="321309" cy="300453"/>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4" name="Google Shape;1494;p55"/>
          <p:cNvSpPr/>
          <p:nvPr/>
        </p:nvSpPr>
        <p:spPr>
          <a:xfrm>
            <a:off x="4587240" y="3582414"/>
            <a:ext cx="419700" cy="3879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5" name="Google Shape;1495;p55"/>
          <p:cNvSpPr/>
          <p:nvPr/>
        </p:nvSpPr>
        <p:spPr>
          <a:xfrm>
            <a:off x="4636861" y="3606283"/>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6" name="Google Shape;1496;p55"/>
          <p:cNvSpPr/>
          <p:nvPr/>
        </p:nvSpPr>
        <p:spPr>
          <a:xfrm>
            <a:off x="4636844" y="3606283"/>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7" name="Google Shape;1497;p55"/>
          <p:cNvSpPr/>
          <p:nvPr/>
        </p:nvSpPr>
        <p:spPr>
          <a:xfrm>
            <a:off x="4267200" y="5375391"/>
            <a:ext cx="423900" cy="3879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8" name="Google Shape;1498;p55"/>
          <p:cNvSpPr/>
          <p:nvPr/>
        </p:nvSpPr>
        <p:spPr>
          <a:xfrm>
            <a:off x="4319662" y="5399536"/>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499" name="Google Shape;1499;p55"/>
          <p:cNvSpPr/>
          <p:nvPr/>
        </p:nvSpPr>
        <p:spPr>
          <a:xfrm>
            <a:off x="4319646" y="5399536"/>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0" name="Google Shape;1500;p55"/>
          <p:cNvSpPr/>
          <p:nvPr/>
        </p:nvSpPr>
        <p:spPr>
          <a:xfrm>
            <a:off x="4865716" y="4376498"/>
            <a:ext cx="419700" cy="3879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1" name="Google Shape;1501;p55"/>
          <p:cNvSpPr/>
          <p:nvPr/>
        </p:nvSpPr>
        <p:spPr>
          <a:xfrm>
            <a:off x="4916218" y="4400868"/>
            <a:ext cx="320700" cy="29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2" name="Google Shape;1502;p55"/>
          <p:cNvSpPr/>
          <p:nvPr/>
        </p:nvSpPr>
        <p:spPr>
          <a:xfrm>
            <a:off x="4916201" y="4400869"/>
            <a:ext cx="321310" cy="300453"/>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3" name="Google Shape;1503;p55"/>
          <p:cNvSpPr/>
          <p:nvPr/>
        </p:nvSpPr>
        <p:spPr>
          <a:xfrm>
            <a:off x="6253941" y="4035150"/>
            <a:ext cx="423900" cy="3843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4" name="Google Shape;1504;p55"/>
          <p:cNvSpPr/>
          <p:nvPr/>
        </p:nvSpPr>
        <p:spPr>
          <a:xfrm>
            <a:off x="6306200" y="4057463"/>
            <a:ext cx="320700" cy="299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5" name="Google Shape;1505;p55"/>
          <p:cNvSpPr/>
          <p:nvPr/>
        </p:nvSpPr>
        <p:spPr>
          <a:xfrm>
            <a:off x="6306183" y="4057464"/>
            <a:ext cx="321310" cy="300453"/>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76200" cap="flat" cmpd="sng">
            <a:solidFill>
              <a:srgbClr val="F1C23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6" name="Google Shape;1506;p55"/>
          <p:cNvSpPr/>
          <p:nvPr/>
        </p:nvSpPr>
        <p:spPr>
          <a:xfrm>
            <a:off x="7729451" y="3280591"/>
            <a:ext cx="419700" cy="3879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7" name="Google Shape;1507;p55"/>
          <p:cNvSpPr/>
          <p:nvPr/>
        </p:nvSpPr>
        <p:spPr>
          <a:xfrm>
            <a:off x="7778453" y="3305991"/>
            <a:ext cx="320700" cy="2997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8" name="Google Shape;1508;p55"/>
          <p:cNvSpPr/>
          <p:nvPr/>
        </p:nvSpPr>
        <p:spPr>
          <a:xfrm>
            <a:off x="7778436" y="3305991"/>
            <a:ext cx="321309" cy="300453"/>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09" name="Google Shape;1509;p55"/>
          <p:cNvSpPr txBox="1"/>
          <p:nvPr/>
        </p:nvSpPr>
        <p:spPr>
          <a:xfrm>
            <a:off x="4267200" y="6227335"/>
            <a:ext cx="4419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510" name="Google Shape;1510;p55"/>
          <p:cNvSpPr txBox="1"/>
          <p:nvPr/>
        </p:nvSpPr>
        <p:spPr>
          <a:xfrm>
            <a:off x="3350600" y="6047288"/>
            <a:ext cx="6553200" cy="402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chemeClr val="lt2"/>
                </a:solidFill>
                <a:latin typeface="Avenir"/>
                <a:ea typeface="Avenir"/>
                <a:cs typeface="Avenir"/>
                <a:sym typeface="Avenir"/>
              </a:rPr>
              <a:t>0			10			20	</a:t>
            </a:r>
            <a:endParaRPr sz="1800">
              <a:solidFill>
                <a:schemeClr val="lt2"/>
              </a:solidFill>
              <a:latin typeface="Avenir"/>
              <a:ea typeface="Avenir"/>
              <a:cs typeface="Avenir"/>
              <a:sym typeface="Avenir"/>
            </a:endParaRPr>
          </a:p>
        </p:txBody>
      </p:sp>
      <p:sp>
        <p:nvSpPr>
          <p:cNvPr id="1511" name="Google Shape;1511;p55"/>
          <p:cNvSpPr txBox="1"/>
          <p:nvPr/>
        </p:nvSpPr>
        <p:spPr>
          <a:xfrm>
            <a:off x="1524000" y="3928554"/>
            <a:ext cx="2133600" cy="402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512" name="Google Shape;1512;p55"/>
          <p:cNvSpPr txBox="1"/>
          <p:nvPr/>
        </p:nvSpPr>
        <p:spPr>
          <a:xfrm>
            <a:off x="3005666" y="2381049"/>
            <a:ext cx="304800" cy="41826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20	</a:t>
            </a:r>
            <a:endParaRPr sz="1800">
              <a:solidFill>
                <a:srgbClr val="A6A6A6"/>
              </a:solidFill>
              <a:latin typeface="Avenir"/>
              <a:ea typeface="Avenir"/>
              <a:cs typeface="Avenir"/>
              <a:sym typeface="Avenir"/>
            </a:endParaRPr>
          </a:p>
        </p:txBody>
      </p:sp>
      <p:sp>
        <p:nvSpPr>
          <p:cNvPr id="1513" name="Google Shape;1513;p55"/>
          <p:cNvSpPr/>
          <p:nvPr/>
        </p:nvSpPr>
        <p:spPr>
          <a:xfrm>
            <a:off x="5797057" y="4934832"/>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4" name="Google Shape;1514;p55"/>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chemeClr val="accent1"/>
                </a:solidFill>
                <a:latin typeface="Avenir"/>
                <a:ea typeface="Avenir"/>
                <a:cs typeface="Avenir"/>
                <a:sym typeface="Avenir"/>
              </a:rPr>
              <a:t>K = 6</a:t>
            </a:r>
            <a:endParaRPr sz="4800" b="1" dirty="0">
              <a:solidFill>
                <a:schemeClr val="accent1"/>
              </a:solidFill>
              <a:latin typeface="Avenir"/>
              <a:ea typeface="Avenir"/>
              <a:cs typeface="Avenir"/>
              <a:sym typeface="Avenir"/>
            </a:endParaRPr>
          </a:p>
        </p:txBody>
      </p:sp>
      <p:sp>
        <p:nvSpPr>
          <p:cNvPr id="1515" name="Google Shape;1515;p55"/>
          <p:cNvSpPr txBox="1"/>
          <p:nvPr/>
        </p:nvSpPr>
        <p:spPr>
          <a:xfrm>
            <a:off x="3392750" y="1493400"/>
            <a:ext cx="7032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chemeClr val="lt1"/>
                </a:solidFill>
                <a:latin typeface="Source Sans Pro"/>
                <a:ea typeface="Source Sans Pro"/>
                <a:cs typeface="Source Sans Pro"/>
                <a:sym typeface="Source Sans Pro"/>
              </a:rPr>
              <a:t>Look at the six nearest neighbors, predict the label you see most</a:t>
            </a:r>
            <a:endParaRPr sz="3000" dirty="0">
              <a:solidFill>
                <a:schemeClr val="lt1"/>
              </a:solidFill>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69F2CE8D-2C42-0543-9F75-3A458163A2BF}"/>
              </a:ext>
            </a:extLst>
          </p:cNvPr>
          <p:cNvGrpSpPr/>
          <p:nvPr/>
        </p:nvGrpSpPr>
        <p:grpSpPr>
          <a:xfrm>
            <a:off x="623250" y="5044245"/>
            <a:ext cx="4979309" cy="878030"/>
            <a:chOff x="623250" y="5044245"/>
            <a:chExt cx="4979309" cy="878030"/>
          </a:xfrm>
        </p:grpSpPr>
        <p:cxnSp>
          <p:nvCxnSpPr>
            <p:cNvPr id="1516" name="Google Shape;1516;p55"/>
            <p:cNvCxnSpPr>
              <a:cxnSpLocks/>
            </p:cNvCxnSpPr>
            <p:nvPr/>
          </p:nvCxnSpPr>
          <p:spPr>
            <a:xfrm flipV="1">
              <a:off x="3358700" y="5149871"/>
              <a:ext cx="2243859" cy="113779"/>
            </a:xfrm>
            <a:prstGeom prst="straightConnector1">
              <a:avLst/>
            </a:prstGeom>
            <a:noFill/>
            <a:ln w="25400" cap="flat" cmpd="sng">
              <a:solidFill>
                <a:schemeClr val="lt1"/>
              </a:solidFill>
              <a:prstDash val="solid"/>
              <a:round/>
              <a:headEnd type="none" w="sm" len="sm"/>
              <a:tailEnd type="stealth" w="med" len="med"/>
            </a:ln>
            <a:effectLst>
              <a:outerShdw blurRad="40000" dist="20000" dir="5400000" rotWithShape="0">
                <a:srgbClr val="000000">
                  <a:alpha val="37650"/>
                </a:srgbClr>
              </a:outerShdw>
            </a:effectLst>
          </p:spPr>
        </p:cxnSp>
        <p:sp>
          <p:nvSpPr>
            <p:cNvPr id="1517" name="Google Shape;1517;p55"/>
            <p:cNvSpPr/>
            <p:nvPr/>
          </p:nvSpPr>
          <p:spPr>
            <a:xfrm>
              <a:off x="2726470" y="5044245"/>
              <a:ext cx="360300" cy="360300"/>
            </a:xfrm>
            <a:prstGeom prst="ellipse">
              <a:avLst/>
            </a:prstGeom>
            <a:solidFill>
              <a:srgbClr val="54B8D0"/>
            </a:solid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8" name="Google Shape;1518;p55"/>
            <p:cNvSpPr txBox="1"/>
            <p:nvPr/>
          </p:nvSpPr>
          <p:spPr>
            <a:xfrm>
              <a:off x="623250" y="5457275"/>
              <a:ext cx="26883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1"/>
                  </a:solidFill>
                  <a:latin typeface="Avenir"/>
                  <a:ea typeface="Avenir"/>
                  <a:cs typeface="Avenir"/>
                  <a:sym typeface="Avenir"/>
                </a:rPr>
                <a:t>Predict</a:t>
              </a:r>
              <a:endParaRPr>
                <a:solidFill>
                  <a:schemeClr val="l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514"/>
                                        </p:tgtEl>
                                      </p:cBhvr>
                                    </p:animEffect>
                                    <p:animScale>
                                      <p:cBhvr>
                                        <p:cTn id="7" dur="250" autoRev="1" fill="hold"/>
                                        <p:tgtEl>
                                          <p:spTgt spid="15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56"/>
          <p:cNvSpPr txBox="1">
            <a:spLocks noGrp="1"/>
          </p:cNvSpPr>
          <p:nvPr>
            <p:ph type="title"/>
          </p:nvPr>
        </p:nvSpPr>
        <p:spPr>
          <a:xfrm>
            <a:off x="2328900" y="2925443"/>
            <a:ext cx="7534200" cy="1007113"/>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Decision Regions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1" name="Google Shape;1641;p58">
            <a:extLst>
              <a:ext uri="{FF2B5EF4-FFF2-40B4-BE49-F238E27FC236}">
                <a16:creationId xmlns:a16="http://schemas.microsoft.com/office/drawing/2014/main" id="{2D141869-3599-D44A-A7B7-4B50A5A2C493}"/>
              </a:ext>
            </a:extLst>
          </p:cNvPr>
          <p:cNvSpPr txBox="1"/>
          <p:nvPr/>
        </p:nvSpPr>
        <p:spPr>
          <a:xfrm>
            <a:off x="7414437" y="593476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2"/>
                </a:solidFill>
                <a:latin typeface="Avenir"/>
                <a:ea typeface="Avenir"/>
                <a:cs typeface="Avenir"/>
                <a:sym typeface="Avenir"/>
              </a:rPr>
              <a:t>Feature 1</a:t>
            </a:r>
            <a:endParaRPr sz="2300" dirty="0">
              <a:solidFill>
                <a:schemeClr val="lt2"/>
              </a:solidFill>
              <a:latin typeface="Avenir"/>
              <a:ea typeface="Avenir"/>
              <a:cs typeface="Avenir"/>
              <a:sym typeface="Avenir"/>
            </a:endParaRPr>
          </a:p>
        </p:txBody>
      </p:sp>
      <p:sp>
        <p:nvSpPr>
          <p:cNvPr id="1528" name="Google Shape;1528;p57"/>
          <p:cNvSpPr txBox="1">
            <a:spLocks noGrp="1"/>
          </p:cNvSpPr>
          <p:nvPr>
            <p:ph type="body" idx="1"/>
          </p:nvPr>
        </p:nvSpPr>
        <p:spPr>
          <a:xfrm>
            <a:off x="388935" y="1590675"/>
            <a:ext cx="6354765" cy="41955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Clr>
                <a:srgbClr val="FFFFFF"/>
              </a:buClr>
              <a:buSzPts val="2400"/>
              <a:buChar char="●"/>
            </a:pPr>
            <a:r>
              <a:rPr lang="en-US" sz="2400" dirty="0">
                <a:solidFill>
                  <a:srgbClr val="FFFFFF"/>
                </a:solidFill>
              </a:rPr>
              <a:t>In general, a machine learning classifier partitions the feature space into volumes called </a:t>
            </a:r>
            <a:r>
              <a:rPr lang="en-US" sz="2400" b="1" dirty="0"/>
              <a:t>decision regions</a:t>
            </a:r>
            <a:r>
              <a:rPr lang="en-US" sz="2400" dirty="0">
                <a:solidFill>
                  <a:srgbClr val="FFFFFF"/>
                </a:solidFill>
              </a:rPr>
              <a:t>.</a:t>
            </a:r>
          </a:p>
          <a:p>
            <a:pPr marL="457200" lvl="0" indent="-381000" algn="l" rtl="0">
              <a:spcBef>
                <a:spcPts val="1000"/>
              </a:spcBef>
              <a:spcAft>
                <a:spcPts val="0"/>
              </a:spcAft>
              <a:buClr>
                <a:srgbClr val="FFFFFF"/>
              </a:buClr>
              <a:buSzPts val="2400"/>
              <a:buChar char="●"/>
            </a:pPr>
            <a:endParaRPr sz="2400" dirty="0">
              <a:solidFill>
                <a:srgbClr val="FFFFFF"/>
              </a:solidFill>
            </a:endParaRPr>
          </a:p>
          <a:p>
            <a:pPr marL="457200" lvl="0" indent="-381000" algn="l" rtl="0">
              <a:spcBef>
                <a:spcPts val="0"/>
              </a:spcBef>
              <a:spcAft>
                <a:spcPts val="0"/>
              </a:spcAft>
              <a:buClr>
                <a:srgbClr val="FFFFFF"/>
              </a:buClr>
              <a:buSzPts val="2400"/>
              <a:buChar char="●"/>
            </a:pPr>
            <a:r>
              <a:rPr lang="en-US" sz="2400" dirty="0">
                <a:solidFill>
                  <a:srgbClr val="FFFFFF"/>
                </a:solidFill>
              </a:rPr>
              <a:t>All observations </a:t>
            </a:r>
            <a:r>
              <a:rPr lang="en-US" sz="2400" b="1" dirty="0">
                <a:solidFill>
                  <a:srgbClr val="FFFFFF"/>
                </a:solidFill>
              </a:rPr>
              <a:t>inside</a:t>
            </a:r>
            <a:r>
              <a:rPr lang="en-US" sz="2400" dirty="0">
                <a:solidFill>
                  <a:srgbClr val="FFFFFF"/>
                </a:solidFill>
              </a:rPr>
              <a:t> a decision region are assigned to the same category</a:t>
            </a:r>
          </a:p>
          <a:p>
            <a:pPr marL="457200" lvl="0" indent="-381000" algn="l" rtl="0">
              <a:spcBef>
                <a:spcPts val="0"/>
              </a:spcBef>
              <a:spcAft>
                <a:spcPts val="0"/>
              </a:spcAft>
              <a:buClr>
                <a:srgbClr val="FFFFFF"/>
              </a:buClr>
              <a:buSzPts val="2400"/>
              <a:buChar char="●"/>
            </a:pPr>
            <a:endParaRPr sz="2400" dirty="0">
              <a:solidFill>
                <a:srgbClr val="FFFFFF"/>
              </a:solidFill>
            </a:endParaRPr>
          </a:p>
          <a:p>
            <a:pPr marL="457200" lvl="0" indent="-381000" algn="l" rtl="0">
              <a:spcBef>
                <a:spcPts val="0"/>
              </a:spcBef>
              <a:spcAft>
                <a:spcPts val="0"/>
              </a:spcAft>
              <a:buClr>
                <a:srgbClr val="FFFFFF"/>
              </a:buClr>
              <a:buSzPts val="2400"/>
              <a:buChar char="●"/>
            </a:pPr>
            <a:r>
              <a:rPr lang="en-US" sz="2400" dirty="0">
                <a:solidFill>
                  <a:srgbClr val="FFFFFF"/>
                </a:solidFill>
              </a:rPr>
              <a:t>The decision regions are separated by surfaces called </a:t>
            </a:r>
            <a:r>
              <a:rPr lang="en-US" sz="2400" b="1" dirty="0">
                <a:solidFill>
                  <a:srgbClr val="FFFFFF"/>
                </a:solidFill>
              </a:rPr>
              <a:t>decision boundaries</a:t>
            </a:r>
            <a:r>
              <a:rPr lang="en-US" sz="2400" dirty="0">
                <a:solidFill>
                  <a:srgbClr val="FFFFFF"/>
                </a:solidFill>
              </a:rPr>
              <a:t>. These boundaries represent points where there are ties between two or more categories</a:t>
            </a:r>
            <a:endParaRPr sz="2400" dirty="0">
              <a:solidFill>
                <a:srgbClr val="FFFFFF"/>
              </a:solidFill>
            </a:endParaRPr>
          </a:p>
          <a:p>
            <a:pPr marL="457200" lvl="0" indent="0" algn="l" rtl="0">
              <a:spcBef>
                <a:spcPts val="1000"/>
              </a:spcBef>
              <a:spcAft>
                <a:spcPts val="0"/>
              </a:spcAft>
              <a:buNone/>
            </a:pPr>
            <a:endParaRPr sz="2400" dirty="0">
              <a:solidFill>
                <a:srgbClr val="FFFFFF"/>
              </a:solidFill>
            </a:endParaRPr>
          </a:p>
        </p:txBody>
      </p:sp>
      <p:sp>
        <p:nvSpPr>
          <p:cNvPr id="1529" name="Google Shape;1529;p57"/>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Decision Regions - What are they?</a:t>
            </a:r>
            <a:endParaRPr/>
          </a:p>
        </p:txBody>
      </p:sp>
      <p:sp>
        <p:nvSpPr>
          <p:cNvPr id="8" name="Google Shape;1540;p58">
            <a:extLst>
              <a:ext uri="{FF2B5EF4-FFF2-40B4-BE49-F238E27FC236}">
                <a16:creationId xmlns:a16="http://schemas.microsoft.com/office/drawing/2014/main" id="{178EB541-6A2E-1B48-8C00-B3F5CED35B62}"/>
              </a:ext>
            </a:extLst>
          </p:cNvPr>
          <p:cNvSpPr/>
          <p:nvPr/>
        </p:nvSpPr>
        <p:spPr>
          <a:xfrm>
            <a:off x="7679807" y="2288857"/>
            <a:ext cx="45719" cy="3668768"/>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0" name="Google Shape;1540;p58">
            <a:extLst>
              <a:ext uri="{FF2B5EF4-FFF2-40B4-BE49-F238E27FC236}">
                <a16:creationId xmlns:a16="http://schemas.microsoft.com/office/drawing/2014/main" id="{30BB55EB-D60C-C448-BC37-82D78EBB3C20}"/>
              </a:ext>
            </a:extLst>
          </p:cNvPr>
          <p:cNvSpPr/>
          <p:nvPr/>
        </p:nvSpPr>
        <p:spPr>
          <a:xfrm rot="5400000" flipH="1">
            <a:off x="9702162" y="3871470"/>
            <a:ext cx="45719" cy="4126589"/>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2" name="Google Shape;1643;p58">
            <a:extLst>
              <a:ext uri="{FF2B5EF4-FFF2-40B4-BE49-F238E27FC236}">
                <a16:creationId xmlns:a16="http://schemas.microsoft.com/office/drawing/2014/main" id="{EDAE374A-6A2C-144C-B1D0-B89E2D2F5825}"/>
              </a:ext>
            </a:extLst>
          </p:cNvPr>
          <p:cNvSpPr txBox="1"/>
          <p:nvPr/>
        </p:nvSpPr>
        <p:spPr>
          <a:xfrm>
            <a:off x="6443330" y="1690479"/>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2"/>
                </a:solidFill>
                <a:latin typeface="Avenir"/>
                <a:ea typeface="Avenir"/>
                <a:cs typeface="Avenir"/>
                <a:sym typeface="Avenir"/>
              </a:rPr>
              <a:t>Feature 2</a:t>
            </a:r>
            <a:endParaRPr sz="2300" dirty="0">
              <a:solidFill>
                <a:schemeClr val="lt2"/>
              </a:solidFill>
              <a:latin typeface="Avenir"/>
              <a:ea typeface="Avenir"/>
              <a:cs typeface="Avenir"/>
              <a:sym typeface="Avenir"/>
            </a:endParaRPr>
          </a:p>
        </p:txBody>
      </p:sp>
      <p:grpSp>
        <p:nvGrpSpPr>
          <p:cNvPr id="15" name="Group 14">
            <a:extLst>
              <a:ext uri="{FF2B5EF4-FFF2-40B4-BE49-F238E27FC236}">
                <a16:creationId xmlns:a16="http://schemas.microsoft.com/office/drawing/2014/main" id="{1E20F239-C842-4344-9A9C-3A5A13FE47BE}"/>
              </a:ext>
            </a:extLst>
          </p:cNvPr>
          <p:cNvGrpSpPr/>
          <p:nvPr/>
        </p:nvGrpSpPr>
        <p:grpSpPr>
          <a:xfrm>
            <a:off x="7702666" y="2530549"/>
            <a:ext cx="3971883" cy="3255626"/>
            <a:chOff x="7702666" y="2530549"/>
            <a:chExt cx="3971883" cy="3255626"/>
          </a:xfrm>
        </p:grpSpPr>
        <p:sp>
          <p:nvSpPr>
            <p:cNvPr id="13" name="Right Triangle 12">
              <a:extLst>
                <a:ext uri="{FF2B5EF4-FFF2-40B4-BE49-F238E27FC236}">
                  <a16:creationId xmlns:a16="http://schemas.microsoft.com/office/drawing/2014/main" id="{8D3807B8-9F78-5E48-B78A-09949B173F58}"/>
                </a:ext>
              </a:extLst>
            </p:cNvPr>
            <p:cNvSpPr/>
            <p:nvPr/>
          </p:nvSpPr>
          <p:spPr>
            <a:xfrm>
              <a:off x="7836195" y="2530549"/>
              <a:ext cx="3838354" cy="3255626"/>
            </a:xfrm>
            <a:prstGeom prst="rtTriangle">
              <a:avLst/>
            </a:prstGeom>
            <a:solidFill>
              <a:srgbClr val="E4E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643;p58">
              <a:extLst>
                <a:ext uri="{FF2B5EF4-FFF2-40B4-BE49-F238E27FC236}">
                  <a16:creationId xmlns:a16="http://schemas.microsoft.com/office/drawing/2014/main" id="{677026FC-69E2-ED4B-B660-8A28E084E2A6}"/>
                </a:ext>
              </a:extLst>
            </p:cNvPr>
            <p:cNvSpPr txBox="1"/>
            <p:nvPr/>
          </p:nvSpPr>
          <p:spPr>
            <a:xfrm>
              <a:off x="7702666" y="4258814"/>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tx1"/>
                  </a:solidFill>
                  <a:latin typeface="Avenir"/>
                  <a:ea typeface="Avenir"/>
                  <a:cs typeface="Avenir"/>
                  <a:sym typeface="Avenir"/>
                </a:rPr>
                <a:t>Class 1</a:t>
              </a:r>
              <a:endParaRPr sz="2300" dirty="0">
                <a:solidFill>
                  <a:schemeClr val="tx1"/>
                </a:solidFill>
                <a:latin typeface="Avenir"/>
                <a:ea typeface="Avenir"/>
                <a:cs typeface="Avenir"/>
                <a:sym typeface="Avenir"/>
              </a:endParaRPr>
            </a:p>
          </p:txBody>
        </p:sp>
      </p:grpSp>
      <p:grpSp>
        <p:nvGrpSpPr>
          <p:cNvPr id="14" name="Group 13">
            <a:extLst>
              <a:ext uri="{FF2B5EF4-FFF2-40B4-BE49-F238E27FC236}">
                <a16:creationId xmlns:a16="http://schemas.microsoft.com/office/drawing/2014/main" id="{35142E07-43E6-6D4E-A81C-133F00B08A0E}"/>
              </a:ext>
            </a:extLst>
          </p:cNvPr>
          <p:cNvGrpSpPr/>
          <p:nvPr/>
        </p:nvGrpSpPr>
        <p:grpSpPr>
          <a:xfrm>
            <a:off x="7860604" y="2472568"/>
            <a:ext cx="3838354" cy="3255626"/>
            <a:chOff x="7860604" y="2472568"/>
            <a:chExt cx="3838354" cy="3255626"/>
          </a:xfrm>
        </p:grpSpPr>
        <p:sp>
          <p:nvSpPr>
            <p:cNvPr id="16" name="Right Triangle 15">
              <a:extLst>
                <a:ext uri="{FF2B5EF4-FFF2-40B4-BE49-F238E27FC236}">
                  <a16:creationId xmlns:a16="http://schemas.microsoft.com/office/drawing/2014/main" id="{DA761439-E197-D744-833F-77888C295489}"/>
                </a:ext>
              </a:extLst>
            </p:cNvPr>
            <p:cNvSpPr/>
            <p:nvPr/>
          </p:nvSpPr>
          <p:spPr>
            <a:xfrm flipH="1" flipV="1">
              <a:off x="7860604" y="2472568"/>
              <a:ext cx="3838354" cy="3255626"/>
            </a:xfrm>
            <a:prstGeom prst="rtTriangle">
              <a:avLst/>
            </a:prstGeom>
            <a:solidFill>
              <a:srgbClr val="9E8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1643;p58">
              <a:extLst>
                <a:ext uri="{FF2B5EF4-FFF2-40B4-BE49-F238E27FC236}">
                  <a16:creationId xmlns:a16="http://schemas.microsoft.com/office/drawing/2014/main" id="{E69B99E5-61BF-4D4B-93C6-0316F55819AD}"/>
                </a:ext>
              </a:extLst>
            </p:cNvPr>
            <p:cNvSpPr txBox="1"/>
            <p:nvPr/>
          </p:nvSpPr>
          <p:spPr>
            <a:xfrm>
              <a:off x="9396787" y="2986989"/>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tx1"/>
                  </a:solidFill>
                  <a:latin typeface="Avenir"/>
                  <a:ea typeface="Avenir"/>
                  <a:cs typeface="Avenir"/>
                  <a:sym typeface="Avenir"/>
                </a:rPr>
                <a:t>Class 2</a:t>
              </a:r>
              <a:endParaRPr sz="2300" dirty="0">
                <a:solidFill>
                  <a:schemeClr val="tx1"/>
                </a:solidFill>
                <a:latin typeface="Avenir"/>
                <a:ea typeface="Avenir"/>
                <a:cs typeface="Avenir"/>
                <a:sym typeface="Avenir"/>
              </a:endParaRPr>
            </a:p>
          </p:txBody>
        </p:sp>
      </p:grpSp>
      <p:cxnSp>
        <p:nvCxnSpPr>
          <p:cNvPr id="20" name="Straight Connector 19">
            <a:extLst>
              <a:ext uri="{FF2B5EF4-FFF2-40B4-BE49-F238E27FC236}">
                <a16:creationId xmlns:a16="http://schemas.microsoft.com/office/drawing/2014/main" id="{AB45C4AE-3223-BF46-81B2-B7AC420A34F6}"/>
              </a:ext>
            </a:extLst>
          </p:cNvPr>
          <p:cNvCxnSpPr>
            <a:cxnSpLocks/>
          </p:cNvCxnSpPr>
          <p:nvPr/>
        </p:nvCxnSpPr>
        <p:spPr>
          <a:xfrm>
            <a:off x="7725526" y="2398137"/>
            <a:ext cx="4108511" cy="348505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10DFD0D-9851-BB4D-9D37-4119614953E0}"/>
              </a:ext>
            </a:extLst>
          </p:cNvPr>
          <p:cNvGrpSpPr/>
          <p:nvPr/>
        </p:nvGrpSpPr>
        <p:grpSpPr>
          <a:xfrm>
            <a:off x="7836195" y="2472568"/>
            <a:ext cx="4071560" cy="3313607"/>
            <a:chOff x="7836195" y="2472568"/>
            <a:chExt cx="4071560" cy="3313607"/>
          </a:xfrm>
        </p:grpSpPr>
        <p:sp>
          <p:nvSpPr>
            <p:cNvPr id="23" name="Rectangle 22">
              <a:extLst>
                <a:ext uri="{FF2B5EF4-FFF2-40B4-BE49-F238E27FC236}">
                  <a16:creationId xmlns:a16="http://schemas.microsoft.com/office/drawing/2014/main" id="{F74AE0E7-BE13-D849-9028-1909034E37E4}"/>
                </a:ext>
              </a:extLst>
            </p:cNvPr>
            <p:cNvSpPr/>
            <p:nvPr/>
          </p:nvSpPr>
          <p:spPr>
            <a:xfrm>
              <a:off x="7836195" y="2472568"/>
              <a:ext cx="3861214" cy="3313607"/>
            </a:xfrm>
            <a:prstGeom prst="rect">
              <a:avLst/>
            </a:prstGeom>
            <a:solidFill>
              <a:srgbClr val="9E8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78E765-4153-7F4A-9D90-00EADA33555C}"/>
                </a:ext>
              </a:extLst>
            </p:cNvPr>
            <p:cNvSpPr/>
            <p:nvPr/>
          </p:nvSpPr>
          <p:spPr>
            <a:xfrm>
              <a:off x="8571965" y="3151837"/>
              <a:ext cx="2339163" cy="1977656"/>
            </a:xfrm>
            <a:prstGeom prst="ellipse">
              <a:avLst/>
            </a:prstGeom>
            <a:solidFill>
              <a:srgbClr val="E4EB82"/>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Google Shape;1643;p58">
              <a:extLst>
                <a:ext uri="{FF2B5EF4-FFF2-40B4-BE49-F238E27FC236}">
                  <a16:creationId xmlns:a16="http://schemas.microsoft.com/office/drawing/2014/main" id="{B80ED7FF-A6DD-E94D-8110-8309D95BE5E8}"/>
                </a:ext>
              </a:extLst>
            </p:cNvPr>
            <p:cNvSpPr txBox="1"/>
            <p:nvPr/>
          </p:nvSpPr>
          <p:spPr>
            <a:xfrm>
              <a:off x="8633144" y="3799178"/>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tx1"/>
                  </a:solidFill>
                  <a:latin typeface="Avenir"/>
                  <a:ea typeface="Avenir"/>
                  <a:cs typeface="Avenir"/>
                  <a:sym typeface="Avenir"/>
                </a:rPr>
                <a:t>Class 1</a:t>
              </a:r>
              <a:endParaRPr sz="2300" dirty="0">
                <a:solidFill>
                  <a:schemeClr val="tx1"/>
                </a:solidFill>
                <a:latin typeface="Avenir"/>
                <a:ea typeface="Avenir"/>
                <a:cs typeface="Avenir"/>
                <a:sym typeface="Avenir"/>
              </a:endParaRPr>
            </a:p>
          </p:txBody>
        </p:sp>
        <p:sp>
          <p:nvSpPr>
            <p:cNvPr id="27" name="Google Shape;1643;p58">
              <a:extLst>
                <a:ext uri="{FF2B5EF4-FFF2-40B4-BE49-F238E27FC236}">
                  <a16:creationId xmlns:a16="http://schemas.microsoft.com/office/drawing/2014/main" id="{17C3F34F-E975-DA47-A936-D4FBCE539FAC}"/>
                </a:ext>
              </a:extLst>
            </p:cNvPr>
            <p:cNvSpPr txBox="1"/>
            <p:nvPr/>
          </p:nvSpPr>
          <p:spPr>
            <a:xfrm>
              <a:off x="9774155" y="254819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tx1"/>
                  </a:solidFill>
                  <a:latin typeface="Avenir"/>
                  <a:ea typeface="Avenir"/>
                  <a:cs typeface="Avenir"/>
                  <a:sym typeface="Avenir"/>
                </a:rPr>
                <a:t>Class 2</a:t>
              </a:r>
              <a:endParaRPr sz="2300" dirty="0">
                <a:solidFill>
                  <a:schemeClr val="tx1"/>
                </a:solidFill>
                <a:latin typeface="Avenir"/>
                <a:ea typeface="Avenir"/>
                <a:cs typeface="Avenir"/>
                <a:sym typeface="Aveni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28">
                                            <p:txEl>
                                              <p:pRg st="2" end="2"/>
                                            </p:txEl>
                                          </p:spTgt>
                                        </p:tgtEl>
                                        <p:attrNameLst>
                                          <p:attrName>style.visibility</p:attrName>
                                        </p:attrNameLst>
                                      </p:cBhvr>
                                      <p:to>
                                        <p:strVal val="visible"/>
                                      </p:to>
                                    </p:set>
                                    <p:animEffect transition="in" filter="fade">
                                      <p:cBhvr>
                                        <p:cTn id="15" dur="500"/>
                                        <p:tgtEl>
                                          <p:spTgt spid="152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28">
                                            <p:txEl>
                                              <p:pRg st="4" end="4"/>
                                            </p:txEl>
                                          </p:spTgt>
                                        </p:tgtEl>
                                        <p:attrNameLst>
                                          <p:attrName>style.visibility</p:attrName>
                                        </p:attrNameLst>
                                      </p:cBhvr>
                                      <p:to>
                                        <p:strVal val="visible"/>
                                      </p:to>
                                    </p:set>
                                    <p:animEffect transition="in" filter="fade">
                                      <p:cBhvr>
                                        <p:cTn id="20" dur="500"/>
                                        <p:tgtEl>
                                          <p:spTgt spid="1528">
                                            <p:txEl>
                                              <p:pRg st="4" end="4"/>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ntr" presetSubtype="0"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8"/>
          <p:cNvSpPr/>
          <p:nvPr/>
        </p:nvSpPr>
        <p:spPr>
          <a:xfrm>
            <a:off x="3848187" y="1840446"/>
            <a:ext cx="6253742" cy="4072874"/>
          </a:xfrm>
          <a:custGeom>
            <a:avLst/>
            <a:gdLst/>
            <a:ahLst/>
            <a:cxnLst/>
            <a:rect l="l" t="t" r="r" b="b"/>
            <a:pathLst>
              <a:path w="6253742" h="4072874" extrusionOk="0">
                <a:moveTo>
                  <a:pt x="47922" y="47916"/>
                </a:moveTo>
                <a:lnTo>
                  <a:pt x="23961" y="4072874"/>
                </a:lnTo>
                <a:lnTo>
                  <a:pt x="6253742" y="4072874"/>
                </a:lnTo>
                <a:lnTo>
                  <a:pt x="6253742" y="3641628"/>
                </a:lnTo>
                <a:lnTo>
                  <a:pt x="5343235" y="3330173"/>
                </a:lnTo>
                <a:lnTo>
                  <a:pt x="5079668" y="3114551"/>
                </a:lnTo>
                <a:lnTo>
                  <a:pt x="4864021" y="2994760"/>
                </a:lnTo>
                <a:lnTo>
                  <a:pt x="4552532" y="2922886"/>
                </a:lnTo>
                <a:lnTo>
                  <a:pt x="4193122" y="2827054"/>
                </a:lnTo>
                <a:lnTo>
                  <a:pt x="4193122" y="2827054"/>
                </a:lnTo>
                <a:lnTo>
                  <a:pt x="4001436" y="2683305"/>
                </a:lnTo>
                <a:lnTo>
                  <a:pt x="4001436" y="2683305"/>
                </a:lnTo>
                <a:lnTo>
                  <a:pt x="3809751" y="2491640"/>
                </a:lnTo>
                <a:lnTo>
                  <a:pt x="3618065" y="2299976"/>
                </a:lnTo>
                <a:lnTo>
                  <a:pt x="3474301" y="2132269"/>
                </a:lnTo>
                <a:lnTo>
                  <a:pt x="3474301" y="2132269"/>
                </a:lnTo>
                <a:lnTo>
                  <a:pt x="3258655" y="2228102"/>
                </a:lnTo>
                <a:lnTo>
                  <a:pt x="3258655" y="2228102"/>
                </a:lnTo>
                <a:lnTo>
                  <a:pt x="2779441" y="2204144"/>
                </a:lnTo>
                <a:lnTo>
                  <a:pt x="2779441" y="2204144"/>
                </a:lnTo>
                <a:lnTo>
                  <a:pt x="2635677" y="1988521"/>
                </a:lnTo>
                <a:lnTo>
                  <a:pt x="2635677" y="1988521"/>
                </a:lnTo>
                <a:lnTo>
                  <a:pt x="2539834" y="1605192"/>
                </a:lnTo>
                <a:lnTo>
                  <a:pt x="2539834" y="1605192"/>
                </a:lnTo>
                <a:lnTo>
                  <a:pt x="2348148" y="1317695"/>
                </a:lnTo>
                <a:lnTo>
                  <a:pt x="2180424" y="1126030"/>
                </a:lnTo>
                <a:lnTo>
                  <a:pt x="2060620" y="934365"/>
                </a:lnTo>
                <a:lnTo>
                  <a:pt x="2060620" y="934365"/>
                </a:lnTo>
                <a:lnTo>
                  <a:pt x="2012699" y="718743"/>
                </a:lnTo>
                <a:lnTo>
                  <a:pt x="2012699" y="718743"/>
                </a:lnTo>
                <a:lnTo>
                  <a:pt x="1844974" y="503120"/>
                </a:lnTo>
                <a:lnTo>
                  <a:pt x="1844974" y="503120"/>
                </a:lnTo>
                <a:lnTo>
                  <a:pt x="1557445" y="191665"/>
                </a:lnTo>
                <a:lnTo>
                  <a:pt x="1341799" y="0"/>
                </a:lnTo>
                <a:lnTo>
                  <a:pt x="0" y="23958"/>
                </a:lnTo>
                <a:lnTo>
                  <a:pt x="0" y="23958"/>
                </a:lnTo>
              </a:path>
            </a:pathLst>
          </a:custGeom>
          <a:solidFill>
            <a:srgbClr val="54B8D0"/>
          </a:solidFill>
          <a:ln w="25400" cap="flat" cmpd="sng">
            <a:solidFill>
              <a:srgbClr val="4F81BD"/>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535" name="Google Shape;1535;p58"/>
          <p:cNvSpPr/>
          <p:nvPr/>
        </p:nvSpPr>
        <p:spPr>
          <a:xfrm>
            <a:off x="6340100" y="4547709"/>
            <a:ext cx="862585" cy="790617"/>
          </a:xfrm>
          <a:custGeom>
            <a:avLst/>
            <a:gdLst/>
            <a:ahLst/>
            <a:cxnLst/>
            <a:rect l="l" t="t" r="r" b="b"/>
            <a:pathLst>
              <a:path w="862585" h="790617" extrusionOk="0">
                <a:moveTo>
                  <a:pt x="287528" y="0"/>
                </a:moveTo>
                <a:lnTo>
                  <a:pt x="646938" y="143749"/>
                </a:lnTo>
                <a:lnTo>
                  <a:pt x="646938" y="143749"/>
                </a:lnTo>
                <a:lnTo>
                  <a:pt x="862585" y="263539"/>
                </a:lnTo>
                <a:lnTo>
                  <a:pt x="862585" y="263539"/>
                </a:lnTo>
                <a:lnTo>
                  <a:pt x="862585" y="263539"/>
                </a:lnTo>
                <a:lnTo>
                  <a:pt x="814663" y="479162"/>
                </a:lnTo>
                <a:lnTo>
                  <a:pt x="814663" y="479162"/>
                </a:lnTo>
                <a:lnTo>
                  <a:pt x="814663" y="479162"/>
                </a:lnTo>
                <a:lnTo>
                  <a:pt x="646938" y="694784"/>
                </a:lnTo>
                <a:lnTo>
                  <a:pt x="646938" y="694784"/>
                </a:lnTo>
                <a:lnTo>
                  <a:pt x="431292" y="790617"/>
                </a:lnTo>
                <a:lnTo>
                  <a:pt x="431292" y="790617"/>
                </a:lnTo>
                <a:lnTo>
                  <a:pt x="215646" y="718743"/>
                </a:lnTo>
                <a:lnTo>
                  <a:pt x="215646" y="718743"/>
                </a:lnTo>
                <a:lnTo>
                  <a:pt x="47921" y="479162"/>
                </a:lnTo>
                <a:lnTo>
                  <a:pt x="47921" y="479162"/>
                </a:lnTo>
                <a:lnTo>
                  <a:pt x="0" y="263539"/>
                </a:lnTo>
                <a:lnTo>
                  <a:pt x="0" y="263539"/>
                </a:lnTo>
                <a:lnTo>
                  <a:pt x="167724" y="47916"/>
                </a:lnTo>
                <a:lnTo>
                  <a:pt x="167724" y="47916"/>
                </a:lnTo>
                <a:lnTo>
                  <a:pt x="287528" y="0"/>
                </a:lnTo>
                <a:close/>
              </a:path>
            </a:pathLst>
          </a:custGeom>
          <a:solidFill>
            <a:srgbClr val="CC615A"/>
          </a:solidFill>
          <a:ln w="9525" cap="flat" cmpd="sng">
            <a:solidFill>
              <a:srgbClr val="C0504D"/>
            </a:solidFill>
            <a:prstDash val="solid"/>
            <a:round/>
            <a:headEnd type="none" w="sm" len="sm"/>
            <a:tailEnd type="none" w="sm" len="sm"/>
          </a:ln>
          <a:effectLst>
            <a:outerShdw blurRad="40000" dist="9525" dir="5400000" rotWithShape="0">
              <a:srgbClr val="CC615A">
                <a:alpha val="45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536" name="Google Shape;1536;p58"/>
          <p:cNvSpPr/>
          <p:nvPr/>
        </p:nvSpPr>
        <p:spPr>
          <a:xfrm>
            <a:off x="5189986" y="1744614"/>
            <a:ext cx="4959864" cy="4144748"/>
          </a:xfrm>
          <a:custGeom>
            <a:avLst/>
            <a:gdLst/>
            <a:ahLst/>
            <a:cxnLst/>
            <a:rect l="l" t="t" r="r" b="b"/>
            <a:pathLst>
              <a:path w="4959864" h="4144748" extrusionOk="0">
                <a:moveTo>
                  <a:pt x="0" y="71874"/>
                </a:moveTo>
                <a:lnTo>
                  <a:pt x="670900" y="790617"/>
                </a:lnTo>
                <a:lnTo>
                  <a:pt x="742782" y="1054155"/>
                </a:lnTo>
                <a:lnTo>
                  <a:pt x="1150114" y="1605191"/>
                </a:lnTo>
                <a:lnTo>
                  <a:pt x="1269917" y="1988520"/>
                </a:lnTo>
                <a:lnTo>
                  <a:pt x="1365760" y="2299976"/>
                </a:lnTo>
                <a:lnTo>
                  <a:pt x="1964777" y="2323934"/>
                </a:lnTo>
                <a:lnTo>
                  <a:pt x="1964777" y="2323934"/>
                </a:lnTo>
                <a:lnTo>
                  <a:pt x="2156463" y="2228101"/>
                </a:lnTo>
                <a:lnTo>
                  <a:pt x="2707559" y="2851011"/>
                </a:lnTo>
                <a:lnTo>
                  <a:pt x="2923205" y="2946844"/>
                </a:lnTo>
                <a:lnTo>
                  <a:pt x="3594104" y="3138508"/>
                </a:lnTo>
                <a:lnTo>
                  <a:pt x="3953515" y="3402047"/>
                </a:lnTo>
                <a:lnTo>
                  <a:pt x="4887982" y="3761418"/>
                </a:lnTo>
                <a:lnTo>
                  <a:pt x="4959864" y="4144748"/>
                </a:lnTo>
                <a:lnTo>
                  <a:pt x="4911943" y="0"/>
                </a:lnTo>
                <a:lnTo>
                  <a:pt x="0" y="71874"/>
                </a:lnTo>
                <a:close/>
              </a:path>
            </a:pathLst>
          </a:custGeom>
          <a:solidFill>
            <a:srgbClr val="CC615A"/>
          </a:solidFill>
          <a:ln w="9525" cap="flat" cmpd="sng">
            <a:solidFill>
              <a:srgbClr val="EE3967"/>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537" name="Google Shape;1537;p58"/>
          <p:cNvSpPr/>
          <p:nvPr/>
        </p:nvSpPr>
        <p:spPr>
          <a:xfrm>
            <a:off x="7973466" y="3180751"/>
            <a:ext cx="787871" cy="768006"/>
          </a:xfrm>
          <a:custGeom>
            <a:avLst/>
            <a:gdLst/>
            <a:ahLst/>
            <a:cxnLst/>
            <a:rect l="l" t="t" r="r" b="b"/>
            <a:pathLst>
              <a:path w="787871" h="768006" extrusionOk="0">
                <a:moveTo>
                  <a:pt x="19921" y="408635"/>
                </a:moveTo>
                <a:cubicBezTo>
                  <a:pt x="47875" y="312803"/>
                  <a:pt x="159692" y="117145"/>
                  <a:pt x="211607" y="49264"/>
                </a:cubicBezTo>
                <a:cubicBezTo>
                  <a:pt x="263522" y="-18617"/>
                  <a:pt x="267516" y="5341"/>
                  <a:pt x="331411" y="1348"/>
                </a:cubicBezTo>
                <a:cubicBezTo>
                  <a:pt x="395306" y="-2645"/>
                  <a:pt x="519103" y="1348"/>
                  <a:pt x="594978" y="25306"/>
                </a:cubicBezTo>
                <a:cubicBezTo>
                  <a:pt x="670853" y="49264"/>
                  <a:pt x="774684" y="93187"/>
                  <a:pt x="786664" y="145096"/>
                </a:cubicBezTo>
                <a:cubicBezTo>
                  <a:pt x="798644" y="197005"/>
                  <a:pt x="718775" y="248915"/>
                  <a:pt x="666860" y="336761"/>
                </a:cubicBezTo>
                <a:cubicBezTo>
                  <a:pt x="614945" y="424607"/>
                  <a:pt x="535077" y="600300"/>
                  <a:pt x="475175" y="672174"/>
                </a:cubicBezTo>
                <a:cubicBezTo>
                  <a:pt x="415273" y="744048"/>
                  <a:pt x="379332" y="775992"/>
                  <a:pt x="307450" y="768006"/>
                </a:cubicBezTo>
                <a:cubicBezTo>
                  <a:pt x="235568" y="760020"/>
                  <a:pt x="99790" y="684153"/>
                  <a:pt x="43882" y="624258"/>
                </a:cubicBezTo>
                <a:cubicBezTo>
                  <a:pt x="-12026" y="564363"/>
                  <a:pt x="-8033" y="504467"/>
                  <a:pt x="19921" y="408635"/>
                </a:cubicBezTo>
                <a:close/>
              </a:path>
            </a:pathLst>
          </a:custGeom>
          <a:solidFill>
            <a:srgbClr val="6095C9"/>
          </a:solidFill>
          <a:ln w="9525"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just" rtl="0">
              <a:spcBef>
                <a:spcPts val="0"/>
              </a:spcBef>
              <a:spcAft>
                <a:spcPts val="0"/>
              </a:spcAft>
              <a:buNone/>
            </a:pPr>
            <a:endParaRPr sz="1800">
              <a:solidFill>
                <a:srgbClr val="FFFFFF"/>
              </a:solidFill>
              <a:latin typeface="Avenir"/>
              <a:ea typeface="Avenir"/>
              <a:cs typeface="Avenir"/>
              <a:sym typeface="Avenir"/>
            </a:endParaRPr>
          </a:p>
        </p:txBody>
      </p:sp>
      <p:sp>
        <p:nvSpPr>
          <p:cNvPr id="1538" name="Google Shape;1538;p58"/>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KNN Decision Boundary</a:t>
            </a:r>
            <a:endParaRPr dirty="0"/>
          </a:p>
        </p:txBody>
      </p:sp>
      <p:sp>
        <p:nvSpPr>
          <p:cNvPr id="1539" name="Google Shape;1539;p58"/>
          <p:cNvSpPr/>
          <p:nvPr/>
        </p:nvSpPr>
        <p:spPr>
          <a:xfrm>
            <a:off x="3722716" y="16944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0" name="Google Shape;1540;p58"/>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1" name="Google Shape;1541;p58"/>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2" name="Google Shape;1542;p58"/>
          <p:cNvSpPr/>
          <p:nvPr/>
        </p:nvSpPr>
        <p:spPr>
          <a:xfrm>
            <a:off x="3822468" y="57759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3" name="Google Shape;1543;p58"/>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4" name="Google Shape;1544;p58"/>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5" name="Google Shape;1545;p58"/>
          <p:cNvSpPr/>
          <p:nvPr/>
        </p:nvSpPr>
        <p:spPr>
          <a:xfrm>
            <a:off x="4142508" y="5090159"/>
            <a:ext cx="419700" cy="4488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6" name="Google Shape;1546;p58"/>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7" name="Google Shape;1547;p58"/>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8" name="Google Shape;1548;p58"/>
          <p:cNvSpPr/>
          <p:nvPr/>
        </p:nvSpPr>
        <p:spPr>
          <a:xfrm>
            <a:off x="7434348" y="2413461"/>
            <a:ext cx="419700" cy="4488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49" name="Google Shape;1549;p58"/>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0" name="Google Shape;1550;p58"/>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1" name="Google Shape;1551;p58"/>
          <p:cNvSpPr/>
          <p:nvPr/>
        </p:nvSpPr>
        <p:spPr>
          <a:xfrm>
            <a:off x="7035337" y="2031076"/>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2" name="Google Shape;1552;p58"/>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3" name="Google Shape;1553;p58"/>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4" name="Google Shape;1554;p58"/>
          <p:cNvSpPr/>
          <p:nvPr/>
        </p:nvSpPr>
        <p:spPr>
          <a:xfrm>
            <a:off x="6299660" y="2538152"/>
            <a:ext cx="4239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5" name="Google Shape;1555;p58"/>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6" name="Google Shape;1556;p58"/>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7" name="Google Shape;1557;p58"/>
          <p:cNvSpPr/>
          <p:nvPr/>
        </p:nvSpPr>
        <p:spPr>
          <a:xfrm>
            <a:off x="8111835" y="3307079"/>
            <a:ext cx="423900" cy="4488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8" name="Google Shape;1558;p58"/>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59" name="Google Shape;1559;p58"/>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0" name="Google Shape;1560;p58"/>
          <p:cNvSpPr/>
          <p:nvPr/>
        </p:nvSpPr>
        <p:spPr>
          <a:xfrm>
            <a:off x="7355377" y="4919748"/>
            <a:ext cx="419700" cy="4446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1" name="Google Shape;1561;p58"/>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2" name="Google Shape;1562;p58"/>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3" name="Google Shape;1563;p58"/>
          <p:cNvSpPr/>
          <p:nvPr/>
        </p:nvSpPr>
        <p:spPr>
          <a:xfrm>
            <a:off x="5800897" y="3390207"/>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4" name="Google Shape;1564;p58"/>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5" name="Google Shape;1565;p58"/>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6" name="Google Shape;1566;p58"/>
          <p:cNvSpPr/>
          <p:nvPr/>
        </p:nvSpPr>
        <p:spPr>
          <a:xfrm>
            <a:off x="5376948" y="5264727"/>
            <a:ext cx="419700" cy="4488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7" name="Google Shape;1567;p58"/>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8" name="Google Shape;1568;p58"/>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69" name="Google Shape;1569;p58"/>
          <p:cNvSpPr/>
          <p:nvPr/>
        </p:nvSpPr>
        <p:spPr>
          <a:xfrm>
            <a:off x="4923905" y="4466704"/>
            <a:ext cx="4239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0" name="Google Shape;1570;p58"/>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1" name="Google Shape;1571;p58"/>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2" name="Google Shape;1572;p58"/>
          <p:cNvSpPr/>
          <p:nvPr/>
        </p:nvSpPr>
        <p:spPr>
          <a:xfrm>
            <a:off x="8610598" y="3556461"/>
            <a:ext cx="423900" cy="4488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3" name="Google Shape;1573;p58"/>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4" name="Google Shape;1574;p58"/>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5" name="Google Shape;1575;p58"/>
          <p:cNvSpPr/>
          <p:nvPr/>
        </p:nvSpPr>
        <p:spPr>
          <a:xfrm>
            <a:off x="9084425" y="3041072"/>
            <a:ext cx="423900" cy="4488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6" name="Google Shape;1576;p58"/>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7" name="Google Shape;1577;p58"/>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8" name="Google Shape;1578;p58"/>
          <p:cNvSpPr/>
          <p:nvPr/>
        </p:nvSpPr>
        <p:spPr>
          <a:xfrm>
            <a:off x="9246523" y="3772592"/>
            <a:ext cx="419700" cy="4488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79" name="Google Shape;1579;p58"/>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0" name="Google Shape;1580;p58"/>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1" name="Google Shape;1581;p58"/>
          <p:cNvSpPr/>
          <p:nvPr/>
        </p:nvSpPr>
        <p:spPr>
          <a:xfrm>
            <a:off x="6677890" y="4150821"/>
            <a:ext cx="4197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2" name="Google Shape;1582;p58"/>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3" name="Google Shape;1583;p58"/>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4" name="Google Shape;1584;p58"/>
          <p:cNvSpPr/>
          <p:nvPr/>
        </p:nvSpPr>
        <p:spPr>
          <a:xfrm>
            <a:off x="6873240" y="5418512"/>
            <a:ext cx="4197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5" name="Google Shape;1585;p58"/>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6" name="Google Shape;1586;p58"/>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7" name="Google Shape;1587;p58"/>
          <p:cNvSpPr/>
          <p:nvPr/>
        </p:nvSpPr>
        <p:spPr>
          <a:xfrm>
            <a:off x="5821679" y="4333701"/>
            <a:ext cx="419700" cy="4488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8" name="Google Shape;1588;p58"/>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89" name="Google Shape;1589;p58"/>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0" name="Google Shape;1590;p58"/>
          <p:cNvSpPr/>
          <p:nvPr/>
        </p:nvSpPr>
        <p:spPr>
          <a:xfrm>
            <a:off x="4603865" y="3947159"/>
            <a:ext cx="423900" cy="4488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1" name="Google Shape;1591;p58"/>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2" name="Google Shape;1592;p58"/>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3" name="Google Shape;1593;p58"/>
          <p:cNvSpPr/>
          <p:nvPr/>
        </p:nvSpPr>
        <p:spPr>
          <a:xfrm>
            <a:off x="7222374" y="3207327"/>
            <a:ext cx="419700" cy="4488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4" name="Google Shape;1594;p58"/>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5" name="Google Shape;1595;p58"/>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6" name="Google Shape;1596;p58"/>
          <p:cNvSpPr/>
          <p:nvPr/>
        </p:nvSpPr>
        <p:spPr>
          <a:xfrm>
            <a:off x="6515792" y="4703618"/>
            <a:ext cx="423900" cy="4488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7" name="Google Shape;1597;p58"/>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8" name="Google Shape;1598;p58"/>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599" name="Google Shape;1599;p58"/>
          <p:cNvSpPr/>
          <p:nvPr/>
        </p:nvSpPr>
        <p:spPr>
          <a:xfrm>
            <a:off x="8506690" y="2114203"/>
            <a:ext cx="419700" cy="4488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0" name="Google Shape;1600;p58"/>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1" name="Google Shape;1601;p58"/>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2" name="Google Shape;1602;p58"/>
          <p:cNvSpPr/>
          <p:nvPr/>
        </p:nvSpPr>
        <p:spPr>
          <a:xfrm>
            <a:off x="7754388" y="1856509"/>
            <a:ext cx="423900" cy="4488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3" name="Google Shape;1603;p58"/>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4" name="Google Shape;1604;p58"/>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5" name="Google Shape;1605;p58"/>
          <p:cNvSpPr/>
          <p:nvPr/>
        </p:nvSpPr>
        <p:spPr>
          <a:xfrm>
            <a:off x="7675417" y="3947159"/>
            <a:ext cx="419700" cy="4488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6" name="Google Shape;1606;p58"/>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7" name="Google Shape;1607;p58"/>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8" name="Google Shape;1608;p58"/>
          <p:cNvSpPr/>
          <p:nvPr/>
        </p:nvSpPr>
        <p:spPr>
          <a:xfrm>
            <a:off x="6565669" y="3066010"/>
            <a:ext cx="423900" cy="4488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09" name="Google Shape;1609;p58"/>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0" name="Google Shape;1610;p58"/>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1" name="Google Shape;1611;p58"/>
          <p:cNvSpPr/>
          <p:nvPr/>
        </p:nvSpPr>
        <p:spPr>
          <a:xfrm>
            <a:off x="9583188" y="2413461"/>
            <a:ext cx="423900" cy="4488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2" name="Google Shape;1612;p58"/>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3" name="Google Shape;1613;p58"/>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4" name="Google Shape;1614;p58"/>
          <p:cNvSpPr/>
          <p:nvPr/>
        </p:nvSpPr>
        <p:spPr>
          <a:xfrm>
            <a:off x="7675417" y="3066010"/>
            <a:ext cx="419700" cy="4488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5" name="Google Shape;1615;p58"/>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6" name="Google Shape;1616;p58"/>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7" name="Google Shape;1617;p58"/>
          <p:cNvSpPr/>
          <p:nvPr/>
        </p:nvSpPr>
        <p:spPr>
          <a:xfrm>
            <a:off x="6008716" y="5052752"/>
            <a:ext cx="423900" cy="4488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8" name="Google Shape;1618;p58"/>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19" name="Google Shape;1619;p58"/>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0" name="Google Shape;1620;p58"/>
          <p:cNvSpPr/>
          <p:nvPr/>
        </p:nvSpPr>
        <p:spPr>
          <a:xfrm>
            <a:off x="7347065" y="4358640"/>
            <a:ext cx="419700" cy="4446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1" name="Google Shape;1621;p58"/>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2" name="Google Shape;1622;p58"/>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3" name="Google Shape;1623;p58"/>
          <p:cNvSpPr/>
          <p:nvPr/>
        </p:nvSpPr>
        <p:spPr>
          <a:xfrm>
            <a:off x="7725294" y="5397730"/>
            <a:ext cx="419700" cy="4488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4" name="Google Shape;1624;p58"/>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5" name="Google Shape;1625;p58"/>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6" name="Google Shape;1626;p58"/>
          <p:cNvSpPr/>
          <p:nvPr/>
        </p:nvSpPr>
        <p:spPr>
          <a:xfrm>
            <a:off x="5044440" y="3028603"/>
            <a:ext cx="419700" cy="4488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7" name="Google Shape;1627;p58"/>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8" name="Google Shape;1628;p58"/>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29" name="Google Shape;1629;p58"/>
          <p:cNvSpPr/>
          <p:nvPr/>
        </p:nvSpPr>
        <p:spPr>
          <a:xfrm>
            <a:off x="4724400" y="5102628"/>
            <a:ext cx="423900" cy="4488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0" name="Google Shape;1630;p58"/>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1" name="Google Shape;1631;p58"/>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2" name="Google Shape;1632;p58"/>
          <p:cNvSpPr/>
          <p:nvPr/>
        </p:nvSpPr>
        <p:spPr>
          <a:xfrm>
            <a:off x="5322916" y="3947159"/>
            <a:ext cx="419700" cy="4488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3" name="Google Shape;1633;p58"/>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4" name="Google Shape;1634;p58"/>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5" name="Google Shape;1635;p58"/>
          <p:cNvSpPr/>
          <p:nvPr/>
        </p:nvSpPr>
        <p:spPr>
          <a:xfrm>
            <a:off x="6711141" y="3552305"/>
            <a:ext cx="423900" cy="4446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6" name="Google Shape;1636;p58"/>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7" name="Google Shape;1637;p58"/>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8" name="Google Shape;1638;p58"/>
          <p:cNvSpPr/>
          <p:nvPr/>
        </p:nvSpPr>
        <p:spPr>
          <a:xfrm>
            <a:off x="8186651" y="2679469"/>
            <a:ext cx="419700" cy="4488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39" name="Google Shape;1639;p58"/>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40" name="Google Shape;1640;p58"/>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41" name="Google Shape;1641;p58"/>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2"/>
                </a:solidFill>
                <a:latin typeface="Avenir"/>
                <a:ea typeface="Avenir"/>
                <a:cs typeface="Avenir"/>
                <a:sym typeface="Avenir"/>
              </a:rPr>
              <a:t>Number of malignant nodes</a:t>
            </a:r>
            <a:endParaRPr sz="2300" dirty="0">
              <a:solidFill>
                <a:schemeClr val="lt2"/>
              </a:solidFill>
              <a:latin typeface="Avenir"/>
              <a:ea typeface="Avenir"/>
              <a:cs typeface="Avenir"/>
              <a:sym typeface="Avenir"/>
            </a:endParaRPr>
          </a:p>
        </p:txBody>
      </p:sp>
      <p:sp>
        <p:nvSpPr>
          <p:cNvPr id="1642" name="Google Shape;1642;p58"/>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dirty="0">
                <a:solidFill>
                  <a:srgbClr val="B0B0BC"/>
                </a:solidFill>
                <a:latin typeface="Avenir"/>
                <a:ea typeface="Avenir"/>
                <a:cs typeface="Avenir"/>
                <a:sym typeface="Avenir"/>
              </a:rPr>
              <a:t>0			10			20	</a:t>
            </a:r>
            <a:endParaRPr sz="1800" dirty="0">
              <a:solidFill>
                <a:srgbClr val="B0B0BC"/>
              </a:solidFill>
              <a:latin typeface="Avenir"/>
              <a:ea typeface="Avenir"/>
              <a:cs typeface="Avenir"/>
              <a:sym typeface="Avenir"/>
            </a:endParaRPr>
          </a:p>
        </p:txBody>
      </p:sp>
      <p:sp>
        <p:nvSpPr>
          <p:cNvPr id="1643" name="Google Shape;1643;p58"/>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dirty="0">
                <a:solidFill>
                  <a:schemeClr val="lt2"/>
                </a:solidFill>
                <a:latin typeface="Avenir"/>
                <a:ea typeface="Avenir"/>
                <a:cs typeface="Avenir"/>
                <a:sym typeface="Avenir"/>
              </a:rPr>
              <a:t>Age</a:t>
            </a:r>
            <a:endParaRPr sz="2300" dirty="0">
              <a:solidFill>
                <a:schemeClr val="lt2"/>
              </a:solidFill>
              <a:latin typeface="Avenir"/>
              <a:ea typeface="Avenir"/>
              <a:cs typeface="Avenir"/>
              <a:sym typeface="Avenir"/>
            </a:endParaRPr>
          </a:p>
        </p:txBody>
      </p:sp>
      <p:sp>
        <p:nvSpPr>
          <p:cNvPr id="1644" name="Google Shape;1644;p58"/>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chemeClr val="lt2"/>
                </a:solidFill>
                <a:latin typeface="Avenir"/>
                <a:ea typeface="Avenir"/>
                <a:cs typeface="Avenir"/>
                <a:sym typeface="Avenir"/>
              </a:rPr>
              <a:t>60			40	</a:t>
            </a:r>
            <a:endParaRPr>
              <a:solidFill>
                <a:schemeClr val="lt2"/>
              </a:solidFill>
            </a:endParaRPr>
          </a:p>
          <a:p>
            <a:pPr marL="12700" marR="5080" lvl="0" indent="0" algn="r" rtl="0">
              <a:lnSpc>
                <a:spcPct val="211111"/>
              </a:lnSpc>
              <a:spcBef>
                <a:spcPts val="0"/>
              </a:spcBef>
              <a:spcAft>
                <a:spcPts val="0"/>
              </a:spcAft>
              <a:buNone/>
            </a:pPr>
            <a:endParaRPr sz="1800">
              <a:solidFill>
                <a:schemeClr val="lt2"/>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chemeClr val="lt2"/>
                </a:solidFill>
                <a:latin typeface="Avenir"/>
                <a:ea typeface="Avenir"/>
                <a:cs typeface="Avenir"/>
                <a:sym typeface="Avenir"/>
              </a:rPr>
              <a:t>20	</a:t>
            </a:r>
            <a:endParaRPr sz="1800">
              <a:solidFill>
                <a:schemeClr val="lt2"/>
              </a:solidFill>
              <a:latin typeface="Avenir"/>
              <a:ea typeface="Avenir"/>
              <a:cs typeface="Avenir"/>
              <a:sym typeface="Avenir"/>
            </a:endParaRPr>
          </a:p>
        </p:txBody>
      </p:sp>
      <p:sp>
        <p:nvSpPr>
          <p:cNvPr id="1645" name="Google Shape;1645;p58"/>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1</a:t>
            </a:r>
            <a:endParaRPr sz="4800" b="1">
              <a:solidFill>
                <a:srgbClr val="54B8D0"/>
              </a:solidFill>
              <a:latin typeface="Avenir"/>
              <a:ea typeface="Avenir"/>
              <a:cs typeface="Avenir"/>
              <a:sym typeface="Avenir"/>
            </a:endParaRPr>
          </a:p>
        </p:txBody>
      </p:sp>
      <p:sp>
        <p:nvSpPr>
          <p:cNvPr id="114" name="Google Shape;1162;p52">
            <a:extLst>
              <a:ext uri="{FF2B5EF4-FFF2-40B4-BE49-F238E27FC236}">
                <a16:creationId xmlns:a16="http://schemas.microsoft.com/office/drawing/2014/main" id="{9001E0D0-F6AD-A647-8B4D-7D3BBB5386A3}"/>
              </a:ext>
            </a:extLst>
          </p:cNvPr>
          <p:cNvSpPr/>
          <p:nvPr/>
        </p:nvSpPr>
        <p:spPr>
          <a:xfrm>
            <a:off x="6246625" y="4503227"/>
            <a:ext cx="360300" cy="360300"/>
          </a:xfrm>
          <a:prstGeom prst="ellipse">
            <a:avLst/>
          </a:prstGeom>
          <a:noFill/>
          <a:ln w="57150" cap="flat" cmpd="sng">
            <a:solidFill>
              <a:srgbClr val="FFFFF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88936" y="338418"/>
            <a:ext cx="9660917" cy="9855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dirty="0"/>
              <a:t>Supervised Learning</a:t>
            </a:r>
            <a:endParaRPr dirty="0"/>
          </a:p>
        </p:txBody>
      </p:sp>
      <p:sp>
        <p:nvSpPr>
          <p:cNvPr id="6" name="Rectangle 5">
            <a:extLst>
              <a:ext uri="{FF2B5EF4-FFF2-40B4-BE49-F238E27FC236}">
                <a16:creationId xmlns:a16="http://schemas.microsoft.com/office/drawing/2014/main" id="{5A5C03FF-07C0-5C4E-B47E-99EDE544D416}"/>
              </a:ext>
            </a:extLst>
          </p:cNvPr>
          <p:cNvSpPr/>
          <p:nvPr/>
        </p:nvSpPr>
        <p:spPr>
          <a:xfrm>
            <a:off x="2090491" y="2024390"/>
            <a:ext cx="585787" cy="523220"/>
          </a:xfrm>
          <a:prstGeom prst="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heckmark">
            <a:extLst>
              <a:ext uri="{FF2B5EF4-FFF2-40B4-BE49-F238E27FC236}">
                <a16:creationId xmlns:a16="http://schemas.microsoft.com/office/drawing/2014/main" id="{F850EC8F-ADBC-034F-AC77-BC2FD0828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1600" y="1909107"/>
            <a:ext cx="638503" cy="638503"/>
          </a:xfrm>
          <a:prstGeom prst="rect">
            <a:avLst/>
          </a:prstGeom>
        </p:spPr>
      </p:pic>
      <p:sp>
        <p:nvSpPr>
          <p:cNvPr id="7" name="TextBox 6">
            <a:extLst>
              <a:ext uri="{FF2B5EF4-FFF2-40B4-BE49-F238E27FC236}">
                <a16:creationId xmlns:a16="http://schemas.microsoft.com/office/drawing/2014/main" id="{6120DDED-BB0E-BB47-AA83-AD03B4BD2008}"/>
              </a:ext>
            </a:extLst>
          </p:cNvPr>
          <p:cNvSpPr txBox="1"/>
          <p:nvPr/>
        </p:nvSpPr>
        <p:spPr>
          <a:xfrm>
            <a:off x="2800103" y="2024390"/>
            <a:ext cx="5086350" cy="523220"/>
          </a:xfrm>
          <a:prstGeom prst="rect">
            <a:avLst/>
          </a:prstGeom>
          <a:noFill/>
        </p:spPr>
        <p:txBody>
          <a:bodyPr wrap="square" rtlCol="0">
            <a:spAutoFit/>
          </a:bodyPr>
          <a:lstStyle/>
          <a:p>
            <a:r>
              <a:rPr lang="en-US" sz="2800" dirty="0">
                <a:solidFill>
                  <a:schemeClr val="bg1">
                    <a:lumMod val="65000"/>
                  </a:schemeClr>
                </a:solidFill>
                <a:latin typeface="Source Sans Pro" panose="020B0503030403020204" pitchFamily="34" charset="0"/>
                <a:ea typeface="Source Sans Pro" panose="020B0503030403020204" pitchFamily="34" charset="0"/>
              </a:rPr>
              <a:t>learn model from training data</a:t>
            </a:r>
          </a:p>
        </p:txBody>
      </p:sp>
      <p:sp>
        <p:nvSpPr>
          <p:cNvPr id="10" name="Rectangle 9">
            <a:extLst>
              <a:ext uri="{FF2B5EF4-FFF2-40B4-BE49-F238E27FC236}">
                <a16:creationId xmlns:a16="http://schemas.microsoft.com/office/drawing/2014/main" id="{408AE52B-97FE-1140-9B89-280F143CAB66}"/>
              </a:ext>
            </a:extLst>
          </p:cNvPr>
          <p:cNvSpPr/>
          <p:nvPr/>
        </p:nvSpPr>
        <p:spPr>
          <a:xfrm>
            <a:off x="2094760" y="2975412"/>
            <a:ext cx="585787" cy="523220"/>
          </a:xfrm>
          <a:prstGeom prst="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heckmark">
            <a:extLst>
              <a:ext uri="{FF2B5EF4-FFF2-40B4-BE49-F238E27FC236}">
                <a16:creationId xmlns:a16="http://schemas.microsoft.com/office/drawing/2014/main" id="{A23A1D4A-0861-BD43-BD32-39CE7E656A0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65869" y="2860129"/>
            <a:ext cx="638503" cy="638503"/>
          </a:xfrm>
          <a:prstGeom prst="rect">
            <a:avLst/>
          </a:prstGeom>
        </p:spPr>
      </p:pic>
      <p:sp>
        <p:nvSpPr>
          <p:cNvPr id="12" name="TextBox 11">
            <a:extLst>
              <a:ext uri="{FF2B5EF4-FFF2-40B4-BE49-F238E27FC236}">
                <a16:creationId xmlns:a16="http://schemas.microsoft.com/office/drawing/2014/main" id="{B6D0BD63-2102-4D40-A7E1-A71A7737240E}"/>
              </a:ext>
            </a:extLst>
          </p:cNvPr>
          <p:cNvSpPr txBox="1"/>
          <p:nvPr/>
        </p:nvSpPr>
        <p:spPr>
          <a:xfrm>
            <a:off x="2800102" y="3012856"/>
            <a:ext cx="7305675" cy="523220"/>
          </a:xfrm>
          <a:prstGeom prst="rect">
            <a:avLst/>
          </a:prstGeom>
          <a:noFill/>
        </p:spPr>
        <p:txBody>
          <a:bodyPr wrap="square" rtlCol="0">
            <a:spAutoFit/>
          </a:bodyPr>
          <a:lstStyle/>
          <a:p>
            <a:r>
              <a:rPr lang="en-US" sz="2800" dirty="0">
                <a:solidFill>
                  <a:schemeClr val="bg1">
                    <a:lumMod val="65000"/>
                  </a:schemeClr>
                </a:solidFill>
                <a:latin typeface="Source Sans Pro" panose="020B0503030403020204" pitchFamily="34" charset="0"/>
                <a:ea typeface="Source Sans Pro" panose="020B0503030403020204" pitchFamily="34" charset="0"/>
              </a:rPr>
              <a:t>make predictions about unseen/future data</a:t>
            </a:r>
          </a:p>
        </p:txBody>
      </p:sp>
      <p:sp>
        <p:nvSpPr>
          <p:cNvPr id="13" name="Rectangle 12">
            <a:extLst>
              <a:ext uri="{FF2B5EF4-FFF2-40B4-BE49-F238E27FC236}">
                <a16:creationId xmlns:a16="http://schemas.microsoft.com/office/drawing/2014/main" id="{D28BF1D2-E362-BF46-9A98-133822055CBD}"/>
              </a:ext>
            </a:extLst>
          </p:cNvPr>
          <p:cNvSpPr/>
          <p:nvPr/>
        </p:nvSpPr>
        <p:spPr>
          <a:xfrm>
            <a:off x="2094760" y="3963878"/>
            <a:ext cx="585787" cy="523220"/>
          </a:xfrm>
          <a:prstGeom prst="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Checkmark">
            <a:extLst>
              <a:ext uri="{FF2B5EF4-FFF2-40B4-BE49-F238E27FC236}">
                <a16:creationId xmlns:a16="http://schemas.microsoft.com/office/drawing/2014/main" id="{23616010-5CB7-0748-8A88-32BCB1CF88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65869" y="3848595"/>
            <a:ext cx="638503" cy="638503"/>
          </a:xfrm>
          <a:prstGeom prst="rect">
            <a:avLst/>
          </a:prstGeom>
        </p:spPr>
      </p:pic>
      <p:sp>
        <p:nvSpPr>
          <p:cNvPr id="15" name="TextBox 14">
            <a:extLst>
              <a:ext uri="{FF2B5EF4-FFF2-40B4-BE49-F238E27FC236}">
                <a16:creationId xmlns:a16="http://schemas.microsoft.com/office/drawing/2014/main" id="{20C76D99-2520-2B49-96DC-7ED57478192D}"/>
              </a:ext>
            </a:extLst>
          </p:cNvPr>
          <p:cNvSpPr txBox="1"/>
          <p:nvPr/>
        </p:nvSpPr>
        <p:spPr>
          <a:xfrm>
            <a:off x="2800102" y="4001322"/>
            <a:ext cx="7305675" cy="523220"/>
          </a:xfrm>
          <a:prstGeom prst="rect">
            <a:avLst/>
          </a:prstGeom>
          <a:noFill/>
        </p:spPr>
        <p:txBody>
          <a:bodyPr wrap="square" rtlCol="0">
            <a:spAutoFit/>
          </a:bodyPr>
          <a:lstStyle/>
          <a:p>
            <a:r>
              <a:rPr lang="en-US" sz="2800" dirty="0">
                <a:solidFill>
                  <a:schemeClr val="bg1">
                    <a:lumMod val="65000"/>
                  </a:schemeClr>
                </a:solidFill>
                <a:latin typeface="Source Sans Pro" panose="020B0503030403020204" pitchFamily="34" charset="0"/>
                <a:ea typeface="Source Sans Pro" panose="020B0503030403020204" pitchFamily="34" charset="0"/>
              </a:rPr>
              <a:t>supervised = labeled data available</a:t>
            </a:r>
          </a:p>
        </p:txBody>
      </p:sp>
      <p:sp>
        <p:nvSpPr>
          <p:cNvPr id="16" name="Rectangle 15">
            <a:extLst>
              <a:ext uri="{FF2B5EF4-FFF2-40B4-BE49-F238E27FC236}">
                <a16:creationId xmlns:a16="http://schemas.microsoft.com/office/drawing/2014/main" id="{D4C77119-01BD-2043-BBA7-6419D0BEEC3C}"/>
              </a:ext>
            </a:extLst>
          </p:cNvPr>
          <p:cNvSpPr/>
          <p:nvPr/>
        </p:nvSpPr>
        <p:spPr>
          <a:xfrm>
            <a:off x="2090491" y="4952343"/>
            <a:ext cx="585787" cy="523220"/>
          </a:xfrm>
          <a:prstGeom prst="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Checkmark">
            <a:extLst>
              <a:ext uri="{FF2B5EF4-FFF2-40B4-BE49-F238E27FC236}">
                <a16:creationId xmlns:a16="http://schemas.microsoft.com/office/drawing/2014/main" id="{A1DA8DD2-67F5-3A4D-A802-9B54545C4ECB}"/>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61600" y="4837060"/>
            <a:ext cx="638503" cy="638503"/>
          </a:xfrm>
          <a:prstGeom prst="rect">
            <a:avLst/>
          </a:prstGeom>
        </p:spPr>
      </p:pic>
      <p:sp>
        <p:nvSpPr>
          <p:cNvPr id="18" name="TextBox 17">
            <a:extLst>
              <a:ext uri="{FF2B5EF4-FFF2-40B4-BE49-F238E27FC236}">
                <a16:creationId xmlns:a16="http://schemas.microsoft.com/office/drawing/2014/main" id="{5520E0EB-DDEF-914A-8D0B-EEC77603FD9D}"/>
              </a:ext>
            </a:extLst>
          </p:cNvPr>
          <p:cNvSpPr txBox="1"/>
          <p:nvPr/>
        </p:nvSpPr>
        <p:spPr>
          <a:xfrm>
            <a:off x="2795833" y="4989787"/>
            <a:ext cx="7305675" cy="523220"/>
          </a:xfrm>
          <a:prstGeom prst="rect">
            <a:avLst/>
          </a:prstGeom>
          <a:noFill/>
        </p:spPr>
        <p:txBody>
          <a:bodyPr wrap="square" rtlCol="0">
            <a:spAutoFit/>
          </a:bodyPr>
          <a:lstStyle/>
          <a:p>
            <a:r>
              <a:rPr lang="en-US" sz="2800" dirty="0">
                <a:solidFill>
                  <a:schemeClr val="bg1">
                    <a:lumMod val="65000"/>
                  </a:schemeClr>
                </a:solidFill>
                <a:latin typeface="Source Sans Pro" panose="020B0503030403020204" pitchFamily="34" charset="0"/>
                <a:ea typeface="Source Sans Pro" panose="020B0503030403020204" pitchFamily="34" charset="0"/>
              </a:rPr>
              <a:t>e.g. price of house, emails spam/not spam, etc. </a:t>
            </a:r>
          </a:p>
        </p:txBody>
      </p:sp>
    </p:spTree>
    <p:extLst>
      <p:ext uri="{BB962C8B-B14F-4D97-AF65-F5344CB8AC3E}">
        <p14:creationId xmlns:p14="http://schemas.microsoft.com/office/powerpoint/2010/main" val="35144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7"/>
                                        </p:tgtEl>
                                        <p:attrNameLst>
                                          <p:attrName>style.color</p:attrName>
                                        </p:attrNameLst>
                                      </p:cBhvr>
                                      <p:to>
                                        <a:schemeClr val="bg1"/>
                                      </p:to>
                                    </p:animClr>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3" presetClass="emph" presetSubtype="2" fill="hold" grpId="0" nodeType="withEffect">
                                  <p:stCondLst>
                                    <p:cond delay="0"/>
                                  </p:stCondLst>
                                  <p:childTnLst>
                                    <p:animClr clrSpc="rgb" dir="cw">
                                      <p:cBhvr override="childStyle">
                                        <p:cTn id="16" dur="500" fill="hold"/>
                                        <p:tgtEl>
                                          <p:spTgt spid="12"/>
                                        </p:tgtEl>
                                        <p:attrNameLst>
                                          <p:attrName>style.color</p:attrName>
                                        </p:attrNameLst>
                                      </p:cBhvr>
                                      <p:to>
                                        <a:schemeClr val="bg1"/>
                                      </p:to>
                                    </p:animClr>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3" presetClass="emph" presetSubtype="2" fill="hold" grpId="0" nodeType="withEffect">
                                  <p:stCondLst>
                                    <p:cond delay="0"/>
                                  </p:stCondLst>
                                  <p:childTnLst>
                                    <p:animClr clrSpc="rgb" dir="cw">
                                      <p:cBhvr override="childStyle">
                                        <p:cTn id="23" dur="500" fill="hold"/>
                                        <p:tgtEl>
                                          <p:spTgt spid="15"/>
                                        </p:tgtEl>
                                        <p:attrNameLst>
                                          <p:attrName>style.color</p:attrName>
                                        </p:attrNameLst>
                                      </p:cBhvr>
                                      <p:to>
                                        <a:schemeClr val="bg1"/>
                                      </p:to>
                                    </p:animClr>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3" presetClass="emph" presetSubtype="2" fill="hold" grpId="0" nodeType="withEffect">
                                  <p:stCondLst>
                                    <p:cond delay="0"/>
                                  </p:stCondLst>
                                  <p:childTnLst>
                                    <p:animClr clrSpc="rgb" dir="cw">
                                      <p:cBhvr override="childStyle">
                                        <p:cTn id="30" dur="500" fill="hold"/>
                                        <p:tgtEl>
                                          <p:spTgt spid="18"/>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59"/>
          <p:cNvSpPr/>
          <p:nvPr/>
        </p:nvSpPr>
        <p:spPr>
          <a:xfrm>
            <a:off x="4926419" y="1696698"/>
            <a:ext cx="5223431" cy="4168705"/>
          </a:xfrm>
          <a:custGeom>
            <a:avLst/>
            <a:gdLst/>
            <a:ahLst/>
            <a:cxnLst/>
            <a:rect l="l" t="t" r="r" b="b"/>
            <a:pathLst>
              <a:path w="5223431" h="4168705" extrusionOk="0">
                <a:moveTo>
                  <a:pt x="71882" y="95832"/>
                </a:moveTo>
                <a:lnTo>
                  <a:pt x="1221995" y="1365610"/>
                </a:lnTo>
                <a:lnTo>
                  <a:pt x="1341798" y="1605191"/>
                </a:lnTo>
                <a:lnTo>
                  <a:pt x="1485563" y="2060395"/>
                </a:lnTo>
                <a:lnTo>
                  <a:pt x="1485563" y="2060395"/>
                </a:lnTo>
                <a:lnTo>
                  <a:pt x="1485563" y="2060395"/>
                </a:lnTo>
                <a:lnTo>
                  <a:pt x="1677248" y="2299975"/>
                </a:lnTo>
                <a:lnTo>
                  <a:pt x="2420030" y="2395808"/>
                </a:lnTo>
                <a:lnTo>
                  <a:pt x="5223431" y="4168705"/>
                </a:lnTo>
                <a:lnTo>
                  <a:pt x="5199470" y="0"/>
                </a:lnTo>
                <a:lnTo>
                  <a:pt x="0" y="71874"/>
                </a:lnTo>
              </a:path>
            </a:pathLst>
          </a:custGeom>
          <a:solidFill>
            <a:srgbClr val="CC615A"/>
          </a:solidFill>
          <a:ln w="25400" cap="flat" cmpd="sng">
            <a:solidFill>
              <a:srgbClr val="C0504D"/>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651" name="Google Shape;1651;p59"/>
          <p:cNvSpPr/>
          <p:nvPr/>
        </p:nvSpPr>
        <p:spPr>
          <a:xfrm>
            <a:off x="3896109" y="1792530"/>
            <a:ext cx="6253741" cy="4096832"/>
          </a:xfrm>
          <a:custGeom>
            <a:avLst/>
            <a:gdLst/>
            <a:ahLst/>
            <a:cxnLst/>
            <a:rect l="l" t="t" r="r" b="b"/>
            <a:pathLst>
              <a:path w="6253741" h="4096832" extrusionOk="0">
                <a:moveTo>
                  <a:pt x="23960" y="47916"/>
                </a:moveTo>
                <a:lnTo>
                  <a:pt x="0" y="4096832"/>
                </a:lnTo>
                <a:lnTo>
                  <a:pt x="6253741" y="4072873"/>
                </a:lnTo>
                <a:lnTo>
                  <a:pt x="3450340" y="2323934"/>
                </a:lnTo>
                <a:lnTo>
                  <a:pt x="3450340" y="2323934"/>
                </a:lnTo>
                <a:lnTo>
                  <a:pt x="3162811" y="2276018"/>
                </a:lnTo>
                <a:lnTo>
                  <a:pt x="2779440" y="2228101"/>
                </a:lnTo>
                <a:lnTo>
                  <a:pt x="2539833" y="2084353"/>
                </a:lnTo>
                <a:lnTo>
                  <a:pt x="2491912" y="1868730"/>
                </a:lnTo>
                <a:lnTo>
                  <a:pt x="2372108" y="1509359"/>
                </a:lnTo>
                <a:lnTo>
                  <a:pt x="2228344" y="1245820"/>
                </a:lnTo>
                <a:lnTo>
                  <a:pt x="2060619" y="1054156"/>
                </a:lnTo>
                <a:lnTo>
                  <a:pt x="1078231" y="0"/>
                </a:lnTo>
                <a:lnTo>
                  <a:pt x="0" y="0"/>
                </a:lnTo>
              </a:path>
            </a:pathLst>
          </a:custGeom>
          <a:solidFill>
            <a:srgbClr val="54B8D0"/>
          </a:solidFill>
          <a:ln w="25400" cap="flat" cmpd="sng">
            <a:solidFill>
              <a:srgbClr val="4BACC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venir"/>
              <a:ea typeface="Avenir"/>
              <a:cs typeface="Avenir"/>
              <a:sym typeface="Avenir"/>
            </a:endParaRPr>
          </a:p>
        </p:txBody>
      </p:sp>
      <p:sp>
        <p:nvSpPr>
          <p:cNvPr id="1652" name="Google Shape;1652;p59"/>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KNN Decision Boundary</a:t>
            </a:r>
            <a:endParaRPr dirty="0"/>
          </a:p>
        </p:txBody>
      </p:sp>
      <p:sp>
        <p:nvSpPr>
          <p:cNvPr id="1653" name="Google Shape;1653;p59"/>
          <p:cNvSpPr/>
          <p:nvPr/>
        </p:nvSpPr>
        <p:spPr>
          <a:xfrm>
            <a:off x="3722716" y="16944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4" name="Google Shape;1654;p59"/>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5" name="Google Shape;1655;p59"/>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6" name="Google Shape;1656;p59"/>
          <p:cNvSpPr/>
          <p:nvPr/>
        </p:nvSpPr>
        <p:spPr>
          <a:xfrm>
            <a:off x="3822468" y="57759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7" name="Google Shape;1657;p59"/>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8" name="Google Shape;1658;p59"/>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59" name="Google Shape;1659;p59"/>
          <p:cNvSpPr/>
          <p:nvPr/>
        </p:nvSpPr>
        <p:spPr>
          <a:xfrm>
            <a:off x="4142508" y="5090159"/>
            <a:ext cx="419700" cy="4488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0" name="Google Shape;1660;p59"/>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1" name="Google Shape;1661;p59"/>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2" name="Google Shape;1662;p59"/>
          <p:cNvSpPr/>
          <p:nvPr/>
        </p:nvSpPr>
        <p:spPr>
          <a:xfrm>
            <a:off x="7434348" y="2413461"/>
            <a:ext cx="419700" cy="4488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3" name="Google Shape;1663;p59"/>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4" name="Google Shape;1664;p59"/>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5" name="Google Shape;1665;p59"/>
          <p:cNvSpPr/>
          <p:nvPr/>
        </p:nvSpPr>
        <p:spPr>
          <a:xfrm>
            <a:off x="7035337" y="2031076"/>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6" name="Google Shape;1666;p59"/>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7" name="Google Shape;1667;p59"/>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8" name="Google Shape;1668;p59"/>
          <p:cNvSpPr/>
          <p:nvPr/>
        </p:nvSpPr>
        <p:spPr>
          <a:xfrm>
            <a:off x="6299660" y="2538152"/>
            <a:ext cx="4239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69" name="Google Shape;1669;p59"/>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0" name="Google Shape;1670;p59"/>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1" name="Google Shape;1671;p59"/>
          <p:cNvSpPr/>
          <p:nvPr/>
        </p:nvSpPr>
        <p:spPr>
          <a:xfrm>
            <a:off x="8111835" y="3307079"/>
            <a:ext cx="423900" cy="4488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2" name="Google Shape;1672;p59"/>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3" name="Google Shape;1673;p59"/>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4" name="Google Shape;1674;p59"/>
          <p:cNvSpPr/>
          <p:nvPr/>
        </p:nvSpPr>
        <p:spPr>
          <a:xfrm>
            <a:off x="7355377" y="4919748"/>
            <a:ext cx="419700" cy="4446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5" name="Google Shape;1675;p59"/>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6" name="Google Shape;1676;p59"/>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7" name="Google Shape;1677;p59"/>
          <p:cNvSpPr/>
          <p:nvPr/>
        </p:nvSpPr>
        <p:spPr>
          <a:xfrm>
            <a:off x="5800897" y="3390207"/>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8" name="Google Shape;1678;p59"/>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79" name="Google Shape;1679;p59"/>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0" name="Google Shape;1680;p59"/>
          <p:cNvSpPr/>
          <p:nvPr/>
        </p:nvSpPr>
        <p:spPr>
          <a:xfrm>
            <a:off x="5376948" y="5264727"/>
            <a:ext cx="419700" cy="4488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1" name="Google Shape;1681;p59"/>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2" name="Google Shape;1682;p59"/>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3" name="Google Shape;1683;p59"/>
          <p:cNvSpPr/>
          <p:nvPr/>
        </p:nvSpPr>
        <p:spPr>
          <a:xfrm>
            <a:off x="4923905" y="4466704"/>
            <a:ext cx="4239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4" name="Google Shape;1684;p59"/>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5" name="Google Shape;1685;p59"/>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6" name="Google Shape;1686;p59"/>
          <p:cNvSpPr/>
          <p:nvPr/>
        </p:nvSpPr>
        <p:spPr>
          <a:xfrm>
            <a:off x="8610598" y="3556461"/>
            <a:ext cx="423900" cy="4488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7" name="Google Shape;1687;p59"/>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8" name="Google Shape;1688;p59"/>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89" name="Google Shape;1689;p59"/>
          <p:cNvSpPr/>
          <p:nvPr/>
        </p:nvSpPr>
        <p:spPr>
          <a:xfrm>
            <a:off x="9084425" y="3041072"/>
            <a:ext cx="423900" cy="4488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0" name="Google Shape;1690;p59"/>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1" name="Google Shape;1691;p59"/>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2" name="Google Shape;1692;p59"/>
          <p:cNvSpPr/>
          <p:nvPr/>
        </p:nvSpPr>
        <p:spPr>
          <a:xfrm>
            <a:off x="9246523" y="3772592"/>
            <a:ext cx="419700" cy="4488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3" name="Google Shape;1693;p59"/>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4" name="Google Shape;1694;p59"/>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5" name="Google Shape;1695;p59"/>
          <p:cNvSpPr/>
          <p:nvPr/>
        </p:nvSpPr>
        <p:spPr>
          <a:xfrm>
            <a:off x="6677890" y="4150821"/>
            <a:ext cx="4197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6" name="Google Shape;1696;p59"/>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7" name="Google Shape;1697;p59"/>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8" name="Google Shape;1698;p59"/>
          <p:cNvSpPr/>
          <p:nvPr/>
        </p:nvSpPr>
        <p:spPr>
          <a:xfrm>
            <a:off x="6873240" y="5418512"/>
            <a:ext cx="4197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699" name="Google Shape;1699;p59"/>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0" name="Google Shape;1700;p59"/>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1" name="Google Shape;1701;p59"/>
          <p:cNvSpPr/>
          <p:nvPr/>
        </p:nvSpPr>
        <p:spPr>
          <a:xfrm>
            <a:off x="5821679" y="4333701"/>
            <a:ext cx="419700" cy="4488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2" name="Google Shape;1702;p59"/>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3" name="Google Shape;1703;p59"/>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4" name="Google Shape;1704;p59"/>
          <p:cNvSpPr/>
          <p:nvPr/>
        </p:nvSpPr>
        <p:spPr>
          <a:xfrm>
            <a:off x="4603865" y="3947159"/>
            <a:ext cx="423900" cy="4488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5" name="Google Shape;1705;p59"/>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6" name="Google Shape;1706;p59"/>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7" name="Google Shape;1707;p59"/>
          <p:cNvSpPr/>
          <p:nvPr/>
        </p:nvSpPr>
        <p:spPr>
          <a:xfrm>
            <a:off x="7222374" y="3207327"/>
            <a:ext cx="419700" cy="4488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8" name="Google Shape;1708;p59"/>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09" name="Google Shape;1709;p59"/>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0" name="Google Shape;1710;p59"/>
          <p:cNvSpPr/>
          <p:nvPr/>
        </p:nvSpPr>
        <p:spPr>
          <a:xfrm>
            <a:off x="6515792" y="4703618"/>
            <a:ext cx="423900" cy="4488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1" name="Google Shape;1711;p59"/>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2" name="Google Shape;1712;p59"/>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3" name="Google Shape;1713;p59"/>
          <p:cNvSpPr/>
          <p:nvPr/>
        </p:nvSpPr>
        <p:spPr>
          <a:xfrm>
            <a:off x="8506690" y="2114203"/>
            <a:ext cx="419700" cy="4488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4" name="Google Shape;1714;p59"/>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5" name="Google Shape;1715;p59"/>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6" name="Google Shape;1716;p59"/>
          <p:cNvSpPr/>
          <p:nvPr/>
        </p:nvSpPr>
        <p:spPr>
          <a:xfrm>
            <a:off x="7754388" y="1856509"/>
            <a:ext cx="423900" cy="4488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7" name="Google Shape;1717;p59"/>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8" name="Google Shape;1718;p59"/>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19" name="Google Shape;1719;p59"/>
          <p:cNvSpPr/>
          <p:nvPr/>
        </p:nvSpPr>
        <p:spPr>
          <a:xfrm>
            <a:off x="7675417" y="3947159"/>
            <a:ext cx="419700" cy="4488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0" name="Google Shape;1720;p59"/>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1" name="Google Shape;1721;p59"/>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2" name="Google Shape;1722;p59"/>
          <p:cNvSpPr/>
          <p:nvPr/>
        </p:nvSpPr>
        <p:spPr>
          <a:xfrm>
            <a:off x="6565669" y="3066010"/>
            <a:ext cx="423900" cy="4488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3" name="Google Shape;1723;p59"/>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4" name="Google Shape;1724;p59"/>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5" name="Google Shape;1725;p59"/>
          <p:cNvSpPr/>
          <p:nvPr/>
        </p:nvSpPr>
        <p:spPr>
          <a:xfrm>
            <a:off x="9583188" y="2413461"/>
            <a:ext cx="423900" cy="4488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6" name="Google Shape;1726;p59"/>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7" name="Google Shape;1727;p59"/>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8" name="Google Shape;1728;p59"/>
          <p:cNvSpPr/>
          <p:nvPr/>
        </p:nvSpPr>
        <p:spPr>
          <a:xfrm>
            <a:off x="7675417" y="3066010"/>
            <a:ext cx="419700" cy="4488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29" name="Google Shape;1729;p59"/>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0" name="Google Shape;1730;p59"/>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1" name="Google Shape;1731;p59"/>
          <p:cNvSpPr/>
          <p:nvPr/>
        </p:nvSpPr>
        <p:spPr>
          <a:xfrm>
            <a:off x="6008716" y="5052752"/>
            <a:ext cx="423900" cy="4488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2" name="Google Shape;1732;p59"/>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3" name="Google Shape;1733;p59"/>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4" name="Google Shape;1734;p59"/>
          <p:cNvSpPr/>
          <p:nvPr/>
        </p:nvSpPr>
        <p:spPr>
          <a:xfrm>
            <a:off x="7347065" y="4358640"/>
            <a:ext cx="419700" cy="4446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5" name="Google Shape;1735;p59"/>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6" name="Google Shape;1736;p59"/>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7" name="Google Shape;1737;p59"/>
          <p:cNvSpPr/>
          <p:nvPr/>
        </p:nvSpPr>
        <p:spPr>
          <a:xfrm>
            <a:off x="7725294" y="5397730"/>
            <a:ext cx="419700" cy="4488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8" name="Google Shape;1738;p59"/>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39" name="Google Shape;1739;p59"/>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0" name="Google Shape;1740;p59"/>
          <p:cNvSpPr/>
          <p:nvPr/>
        </p:nvSpPr>
        <p:spPr>
          <a:xfrm>
            <a:off x="5044440" y="3028603"/>
            <a:ext cx="419700" cy="4488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1" name="Google Shape;1741;p59"/>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2" name="Google Shape;1742;p59"/>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3" name="Google Shape;1743;p59"/>
          <p:cNvSpPr/>
          <p:nvPr/>
        </p:nvSpPr>
        <p:spPr>
          <a:xfrm>
            <a:off x="4724400" y="5102628"/>
            <a:ext cx="423900" cy="4488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4" name="Google Shape;1744;p59"/>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5" name="Google Shape;1745;p59"/>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6" name="Google Shape;1746;p59"/>
          <p:cNvSpPr/>
          <p:nvPr/>
        </p:nvSpPr>
        <p:spPr>
          <a:xfrm>
            <a:off x="5322916" y="3947159"/>
            <a:ext cx="419700" cy="4488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7" name="Google Shape;1747;p59"/>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8" name="Google Shape;1748;p59"/>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49" name="Google Shape;1749;p59"/>
          <p:cNvSpPr/>
          <p:nvPr/>
        </p:nvSpPr>
        <p:spPr>
          <a:xfrm>
            <a:off x="6711141" y="3552305"/>
            <a:ext cx="423900" cy="4446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0" name="Google Shape;1750;p59"/>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1" name="Google Shape;1751;p59"/>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2" name="Google Shape;1752;p59"/>
          <p:cNvSpPr/>
          <p:nvPr/>
        </p:nvSpPr>
        <p:spPr>
          <a:xfrm>
            <a:off x="8186651" y="2679469"/>
            <a:ext cx="419700" cy="4488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3" name="Google Shape;1753;p59"/>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4" name="Google Shape;1754;p59"/>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55" name="Google Shape;1755;p59"/>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756" name="Google Shape;1756;p59"/>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757" name="Google Shape;1757;p59"/>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758" name="Google Shape;1758;p59"/>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759" name="Google Shape;1759;p59"/>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rgbClr val="54B8D0"/>
                </a:solidFill>
                <a:latin typeface="Avenir"/>
                <a:ea typeface="Avenir"/>
                <a:cs typeface="Avenir"/>
                <a:sym typeface="Avenir"/>
              </a:rPr>
              <a:t>K = 5</a:t>
            </a:r>
            <a:endParaRPr sz="4800" b="1" dirty="0">
              <a:solidFill>
                <a:srgbClr val="54B8D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59"/>
                                        </p:tgtEl>
                                      </p:cBhvr>
                                    </p:animEffect>
                                    <p:animScale>
                                      <p:cBhvr>
                                        <p:cTn id="7" dur="250" autoRev="1" fill="hold"/>
                                        <p:tgtEl>
                                          <p:spTgt spid="17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60"/>
          <p:cNvSpPr/>
          <p:nvPr/>
        </p:nvSpPr>
        <p:spPr>
          <a:xfrm>
            <a:off x="3886200" y="1828800"/>
            <a:ext cx="6248400" cy="4038600"/>
          </a:xfrm>
          <a:prstGeom prst="rect">
            <a:avLst/>
          </a:prstGeom>
          <a:solidFill>
            <a:srgbClr val="54B8D0"/>
          </a:solidFill>
          <a:ln w="9525" cap="flat" cmpd="sng">
            <a:solidFill>
              <a:srgbClr val="4BACC6"/>
            </a:solidFill>
            <a:prstDash val="solid"/>
            <a:round/>
            <a:headEnd type="none" w="sm" len="sm"/>
            <a:tailEnd type="none" w="sm" len="sm"/>
          </a:ln>
          <a:effectLst>
            <a:outerShdw blurRad="40000" dist="9525" dir="5400000" rotWithShape="0">
              <a:srgbClr val="54B8D0">
                <a:alpha val="44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venir"/>
              <a:ea typeface="Avenir"/>
              <a:cs typeface="Avenir"/>
              <a:sym typeface="Avenir"/>
            </a:endParaRPr>
          </a:p>
        </p:txBody>
      </p:sp>
      <p:sp>
        <p:nvSpPr>
          <p:cNvPr id="1765" name="Google Shape;1765;p60"/>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sp>
        <p:nvSpPr>
          <p:cNvPr id="1766" name="Google Shape;1766;p60"/>
          <p:cNvSpPr/>
          <p:nvPr/>
        </p:nvSpPr>
        <p:spPr>
          <a:xfrm>
            <a:off x="3722716" y="16944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7" name="Google Shape;1767;p60"/>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8" name="Google Shape;1768;p60"/>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69" name="Google Shape;1769;p60"/>
          <p:cNvSpPr/>
          <p:nvPr/>
        </p:nvSpPr>
        <p:spPr>
          <a:xfrm>
            <a:off x="3822468" y="57759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0" name="Google Shape;1770;p60"/>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1" name="Google Shape;1771;p60"/>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2" name="Google Shape;1772;p60"/>
          <p:cNvSpPr/>
          <p:nvPr/>
        </p:nvSpPr>
        <p:spPr>
          <a:xfrm>
            <a:off x="4142508" y="5090159"/>
            <a:ext cx="419700" cy="4488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3" name="Google Shape;1773;p60"/>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4" name="Google Shape;1774;p60"/>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5" name="Google Shape;1775;p60"/>
          <p:cNvSpPr/>
          <p:nvPr/>
        </p:nvSpPr>
        <p:spPr>
          <a:xfrm>
            <a:off x="7434348" y="2413461"/>
            <a:ext cx="419700" cy="4488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6" name="Google Shape;1776;p60"/>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7" name="Google Shape;1777;p60"/>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8" name="Google Shape;1778;p60"/>
          <p:cNvSpPr/>
          <p:nvPr/>
        </p:nvSpPr>
        <p:spPr>
          <a:xfrm>
            <a:off x="7035337" y="2031076"/>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79" name="Google Shape;1779;p60"/>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0" name="Google Shape;1780;p60"/>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1" name="Google Shape;1781;p60"/>
          <p:cNvSpPr/>
          <p:nvPr/>
        </p:nvSpPr>
        <p:spPr>
          <a:xfrm>
            <a:off x="6299660" y="2538152"/>
            <a:ext cx="4239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2" name="Google Shape;1782;p60"/>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3" name="Google Shape;1783;p60"/>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4" name="Google Shape;1784;p60"/>
          <p:cNvSpPr/>
          <p:nvPr/>
        </p:nvSpPr>
        <p:spPr>
          <a:xfrm>
            <a:off x="8111835" y="3307079"/>
            <a:ext cx="423900" cy="4488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5" name="Google Shape;1785;p60"/>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6" name="Google Shape;1786;p60"/>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7" name="Google Shape;1787;p60"/>
          <p:cNvSpPr/>
          <p:nvPr/>
        </p:nvSpPr>
        <p:spPr>
          <a:xfrm>
            <a:off x="7355377" y="4919748"/>
            <a:ext cx="419700" cy="4446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8" name="Google Shape;1788;p60"/>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89" name="Google Shape;1789;p60"/>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0" name="Google Shape;1790;p60"/>
          <p:cNvSpPr/>
          <p:nvPr/>
        </p:nvSpPr>
        <p:spPr>
          <a:xfrm>
            <a:off x="5800897" y="3390207"/>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1" name="Google Shape;1791;p60"/>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2" name="Google Shape;1792;p60"/>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3" name="Google Shape;1793;p60"/>
          <p:cNvSpPr/>
          <p:nvPr/>
        </p:nvSpPr>
        <p:spPr>
          <a:xfrm>
            <a:off x="5376948" y="5264727"/>
            <a:ext cx="419700" cy="4488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4" name="Google Shape;1794;p60"/>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5" name="Google Shape;1795;p60"/>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6" name="Google Shape;1796;p60"/>
          <p:cNvSpPr/>
          <p:nvPr/>
        </p:nvSpPr>
        <p:spPr>
          <a:xfrm>
            <a:off x="4923905" y="4466704"/>
            <a:ext cx="4239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7" name="Google Shape;1797;p60"/>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8" name="Google Shape;1798;p60"/>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799" name="Google Shape;1799;p60"/>
          <p:cNvSpPr/>
          <p:nvPr/>
        </p:nvSpPr>
        <p:spPr>
          <a:xfrm>
            <a:off x="8610598" y="3556461"/>
            <a:ext cx="423900" cy="4488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0" name="Google Shape;1800;p60"/>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1" name="Google Shape;1801;p60"/>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2" name="Google Shape;1802;p60"/>
          <p:cNvSpPr/>
          <p:nvPr/>
        </p:nvSpPr>
        <p:spPr>
          <a:xfrm>
            <a:off x="9084425" y="3041072"/>
            <a:ext cx="423900" cy="4488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3" name="Google Shape;1803;p60"/>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4" name="Google Shape;1804;p60"/>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5" name="Google Shape;1805;p60"/>
          <p:cNvSpPr/>
          <p:nvPr/>
        </p:nvSpPr>
        <p:spPr>
          <a:xfrm>
            <a:off x="9246523" y="3772592"/>
            <a:ext cx="419700" cy="4488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6" name="Google Shape;1806;p60"/>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7" name="Google Shape;1807;p60"/>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8" name="Google Shape;1808;p60"/>
          <p:cNvSpPr/>
          <p:nvPr/>
        </p:nvSpPr>
        <p:spPr>
          <a:xfrm>
            <a:off x="6677890" y="4150821"/>
            <a:ext cx="4197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09" name="Google Shape;1809;p60"/>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0" name="Google Shape;1810;p60"/>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1" name="Google Shape;1811;p60"/>
          <p:cNvSpPr/>
          <p:nvPr/>
        </p:nvSpPr>
        <p:spPr>
          <a:xfrm>
            <a:off x="6873240" y="5418512"/>
            <a:ext cx="4197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2" name="Google Shape;1812;p60"/>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3" name="Google Shape;1813;p60"/>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4" name="Google Shape;1814;p60"/>
          <p:cNvSpPr/>
          <p:nvPr/>
        </p:nvSpPr>
        <p:spPr>
          <a:xfrm>
            <a:off x="5821679" y="4333701"/>
            <a:ext cx="419700" cy="4488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5" name="Google Shape;1815;p60"/>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6" name="Google Shape;1816;p60"/>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7" name="Google Shape;1817;p60"/>
          <p:cNvSpPr/>
          <p:nvPr/>
        </p:nvSpPr>
        <p:spPr>
          <a:xfrm>
            <a:off x="4603865" y="3947159"/>
            <a:ext cx="423900" cy="4488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8" name="Google Shape;1818;p60"/>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19" name="Google Shape;1819;p60"/>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0" name="Google Shape;1820;p60"/>
          <p:cNvSpPr/>
          <p:nvPr/>
        </p:nvSpPr>
        <p:spPr>
          <a:xfrm>
            <a:off x="7222374" y="3207327"/>
            <a:ext cx="419700" cy="4488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1" name="Google Shape;1821;p60"/>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2" name="Google Shape;1822;p60"/>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3" name="Google Shape;1823;p60"/>
          <p:cNvSpPr/>
          <p:nvPr/>
        </p:nvSpPr>
        <p:spPr>
          <a:xfrm>
            <a:off x="6515792" y="4703618"/>
            <a:ext cx="423900" cy="4488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4" name="Google Shape;1824;p60"/>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5" name="Google Shape;1825;p60"/>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6" name="Google Shape;1826;p60"/>
          <p:cNvSpPr/>
          <p:nvPr/>
        </p:nvSpPr>
        <p:spPr>
          <a:xfrm>
            <a:off x="8506690" y="2114203"/>
            <a:ext cx="419700" cy="4488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7" name="Google Shape;1827;p60"/>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8" name="Google Shape;1828;p60"/>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29" name="Google Shape;1829;p60"/>
          <p:cNvSpPr/>
          <p:nvPr/>
        </p:nvSpPr>
        <p:spPr>
          <a:xfrm>
            <a:off x="7754388" y="1856509"/>
            <a:ext cx="423900" cy="4488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0" name="Google Shape;1830;p60"/>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1" name="Google Shape;1831;p60"/>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2" name="Google Shape;1832;p60"/>
          <p:cNvSpPr/>
          <p:nvPr/>
        </p:nvSpPr>
        <p:spPr>
          <a:xfrm>
            <a:off x="7675417" y="3947159"/>
            <a:ext cx="419700" cy="4488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3" name="Google Shape;1833;p60"/>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4" name="Google Shape;1834;p60"/>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5" name="Google Shape;1835;p60"/>
          <p:cNvSpPr/>
          <p:nvPr/>
        </p:nvSpPr>
        <p:spPr>
          <a:xfrm>
            <a:off x="6565669" y="3066010"/>
            <a:ext cx="423900" cy="4488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6" name="Google Shape;1836;p60"/>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7" name="Google Shape;1837;p60"/>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8" name="Google Shape;1838;p60"/>
          <p:cNvSpPr/>
          <p:nvPr/>
        </p:nvSpPr>
        <p:spPr>
          <a:xfrm>
            <a:off x="9583188" y="2413461"/>
            <a:ext cx="423900" cy="4488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39" name="Google Shape;1839;p60"/>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0" name="Google Shape;1840;p60"/>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1" name="Google Shape;1841;p60"/>
          <p:cNvSpPr/>
          <p:nvPr/>
        </p:nvSpPr>
        <p:spPr>
          <a:xfrm>
            <a:off x="7675417" y="3066010"/>
            <a:ext cx="419700" cy="4488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2" name="Google Shape;1842;p60"/>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3" name="Google Shape;1843;p60"/>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4" name="Google Shape;1844;p60"/>
          <p:cNvSpPr/>
          <p:nvPr/>
        </p:nvSpPr>
        <p:spPr>
          <a:xfrm>
            <a:off x="6008716" y="5052752"/>
            <a:ext cx="423900" cy="4488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5" name="Google Shape;1845;p60"/>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6" name="Google Shape;1846;p60"/>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7" name="Google Shape;1847;p60"/>
          <p:cNvSpPr/>
          <p:nvPr/>
        </p:nvSpPr>
        <p:spPr>
          <a:xfrm>
            <a:off x="7347065" y="4358640"/>
            <a:ext cx="419700" cy="4446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8" name="Google Shape;1848;p60"/>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49" name="Google Shape;1849;p60"/>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0" name="Google Shape;1850;p60"/>
          <p:cNvSpPr/>
          <p:nvPr/>
        </p:nvSpPr>
        <p:spPr>
          <a:xfrm>
            <a:off x="7725294" y="5397730"/>
            <a:ext cx="419700" cy="4488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1" name="Google Shape;1851;p60"/>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2" name="Google Shape;1852;p60"/>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3" name="Google Shape;1853;p60"/>
          <p:cNvSpPr/>
          <p:nvPr/>
        </p:nvSpPr>
        <p:spPr>
          <a:xfrm>
            <a:off x="5044440" y="3028603"/>
            <a:ext cx="419700" cy="4488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4" name="Google Shape;1854;p60"/>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5" name="Google Shape;1855;p60"/>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6" name="Google Shape;1856;p60"/>
          <p:cNvSpPr/>
          <p:nvPr/>
        </p:nvSpPr>
        <p:spPr>
          <a:xfrm>
            <a:off x="4724400" y="5102628"/>
            <a:ext cx="423900" cy="4488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7" name="Google Shape;1857;p60"/>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8" name="Google Shape;1858;p60"/>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59" name="Google Shape;1859;p60"/>
          <p:cNvSpPr/>
          <p:nvPr/>
        </p:nvSpPr>
        <p:spPr>
          <a:xfrm>
            <a:off x="5322916" y="3947159"/>
            <a:ext cx="419700" cy="4488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0" name="Google Shape;1860;p60"/>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1" name="Google Shape;1861;p60"/>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2" name="Google Shape;1862;p60"/>
          <p:cNvSpPr/>
          <p:nvPr/>
        </p:nvSpPr>
        <p:spPr>
          <a:xfrm>
            <a:off x="6711141" y="3552305"/>
            <a:ext cx="423900" cy="4446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3" name="Google Shape;1863;p60"/>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4" name="Google Shape;1864;p60"/>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5" name="Google Shape;1865;p60"/>
          <p:cNvSpPr/>
          <p:nvPr/>
        </p:nvSpPr>
        <p:spPr>
          <a:xfrm>
            <a:off x="8186651" y="2679469"/>
            <a:ext cx="419700" cy="4488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6" name="Google Shape;1866;p60"/>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7" name="Google Shape;1867;p60"/>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68" name="Google Shape;1868;p60"/>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869" name="Google Shape;1869;p60"/>
          <p:cNvSpPr txBox="1"/>
          <p:nvPr/>
        </p:nvSpPr>
        <p:spPr>
          <a:xfrm>
            <a:off x="38100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870" name="Google Shape;1870;p60"/>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871" name="Google Shape;1871;p60"/>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872" name="Google Shape;1872;p60"/>
          <p:cNvSpPr txBox="1"/>
          <p:nvPr/>
        </p:nvSpPr>
        <p:spPr>
          <a:xfrm>
            <a:off x="637950" y="2196650"/>
            <a:ext cx="20541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rgbClr val="54B8D0"/>
                </a:solidFill>
                <a:latin typeface="Avenir"/>
                <a:ea typeface="Avenir"/>
                <a:cs typeface="Avenir"/>
                <a:sym typeface="Avenir"/>
              </a:rPr>
              <a:t>K = 34</a:t>
            </a:r>
            <a:endParaRPr sz="4800" b="1" dirty="0">
              <a:solidFill>
                <a:srgbClr val="54B8D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72"/>
                                        </p:tgtEl>
                                      </p:cBhvr>
                                    </p:animEffect>
                                    <p:animScale>
                                      <p:cBhvr>
                                        <p:cTn id="7" dur="250" autoRev="1" fill="hold"/>
                                        <p:tgtEl>
                                          <p:spTgt spid="18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80" name="Google Shape;1880;p61"/>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KNN Decision Boundary – Multiclass?</a:t>
            </a:r>
            <a:endParaRPr dirty="0"/>
          </a:p>
        </p:txBody>
      </p:sp>
      <p:grpSp>
        <p:nvGrpSpPr>
          <p:cNvPr id="2" name="Group 1">
            <a:extLst>
              <a:ext uri="{FF2B5EF4-FFF2-40B4-BE49-F238E27FC236}">
                <a16:creationId xmlns:a16="http://schemas.microsoft.com/office/drawing/2014/main" id="{7BEDD19B-EFED-DA47-94D7-5FB39187F174}"/>
              </a:ext>
            </a:extLst>
          </p:cNvPr>
          <p:cNvGrpSpPr/>
          <p:nvPr/>
        </p:nvGrpSpPr>
        <p:grpSpPr>
          <a:xfrm>
            <a:off x="637950" y="1638924"/>
            <a:ext cx="9801450" cy="4914191"/>
            <a:chOff x="637950" y="1638924"/>
            <a:chExt cx="9801450" cy="4914191"/>
          </a:xfrm>
        </p:grpSpPr>
        <p:sp>
          <p:nvSpPr>
            <p:cNvPr id="1877" name="Google Shape;1877;p61"/>
            <p:cNvSpPr/>
            <p:nvPr/>
          </p:nvSpPr>
          <p:spPr>
            <a:xfrm>
              <a:off x="4741333" y="1871133"/>
              <a:ext cx="5397500" cy="4021667"/>
            </a:xfrm>
            <a:custGeom>
              <a:avLst/>
              <a:gdLst/>
              <a:ahLst/>
              <a:cxnLst/>
              <a:rect l="l" t="t" r="r" b="b"/>
              <a:pathLst>
                <a:path w="5397500" h="4021667" extrusionOk="0">
                  <a:moveTo>
                    <a:pt x="0" y="0"/>
                  </a:moveTo>
                  <a:lnTo>
                    <a:pt x="5376334" y="0"/>
                  </a:lnTo>
                  <a:lnTo>
                    <a:pt x="5397500" y="4021667"/>
                  </a:lnTo>
                  <a:lnTo>
                    <a:pt x="4550834" y="4021667"/>
                  </a:lnTo>
                  <a:lnTo>
                    <a:pt x="4127500" y="3471334"/>
                  </a:lnTo>
                  <a:lnTo>
                    <a:pt x="4021667" y="3175000"/>
                  </a:lnTo>
                  <a:lnTo>
                    <a:pt x="3153834" y="2603500"/>
                  </a:lnTo>
                  <a:lnTo>
                    <a:pt x="2857500" y="2307167"/>
                  </a:lnTo>
                  <a:lnTo>
                    <a:pt x="2434167" y="2159000"/>
                  </a:lnTo>
                  <a:lnTo>
                    <a:pt x="1883834" y="2095500"/>
                  </a:lnTo>
                  <a:lnTo>
                    <a:pt x="1524000" y="1227667"/>
                  </a:lnTo>
                  <a:lnTo>
                    <a:pt x="1524000" y="1227667"/>
                  </a:lnTo>
                  <a:lnTo>
                    <a:pt x="1164167" y="994834"/>
                  </a:lnTo>
                  <a:lnTo>
                    <a:pt x="381000" y="190500"/>
                  </a:lnTo>
                  <a:lnTo>
                    <a:pt x="0" y="0"/>
                  </a:lnTo>
                  <a:close/>
                </a:path>
              </a:pathLst>
            </a:custGeom>
            <a:solidFill>
              <a:srgbClr val="CC615A"/>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8" name="Google Shape;1878;p61"/>
            <p:cNvSpPr/>
            <p:nvPr/>
          </p:nvSpPr>
          <p:spPr>
            <a:xfrm>
              <a:off x="5820833" y="3966633"/>
              <a:ext cx="3471334" cy="1926167"/>
            </a:xfrm>
            <a:custGeom>
              <a:avLst/>
              <a:gdLst/>
              <a:ahLst/>
              <a:cxnLst/>
              <a:rect l="l" t="t" r="r" b="b"/>
              <a:pathLst>
                <a:path w="3471334" h="1926167" extrusionOk="0">
                  <a:moveTo>
                    <a:pt x="825500" y="0"/>
                  </a:moveTo>
                  <a:lnTo>
                    <a:pt x="1354667" y="84667"/>
                  </a:lnTo>
                  <a:lnTo>
                    <a:pt x="1778000" y="211667"/>
                  </a:lnTo>
                  <a:lnTo>
                    <a:pt x="2116667" y="529167"/>
                  </a:lnTo>
                  <a:lnTo>
                    <a:pt x="2391834" y="719667"/>
                  </a:lnTo>
                  <a:lnTo>
                    <a:pt x="2688167" y="910167"/>
                  </a:lnTo>
                  <a:lnTo>
                    <a:pt x="2942167" y="1100667"/>
                  </a:lnTo>
                  <a:lnTo>
                    <a:pt x="3090334" y="1397000"/>
                  </a:lnTo>
                  <a:lnTo>
                    <a:pt x="3344334" y="1756833"/>
                  </a:lnTo>
                  <a:lnTo>
                    <a:pt x="3344334" y="1756833"/>
                  </a:lnTo>
                  <a:lnTo>
                    <a:pt x="3344334" y="1756833"/>
                  </a:lnTo>
                  <a:lnTo>
                    <a:pt x="3471334" y="1883833"/>
                  </a:lnTo>
                  <a:lnTo>
                    <a:pt x="3471334" y="1883833"/>
                  </a:lnTo>
                  <a:lnTo>
                    <a:pt x="0" y="1926167"/>
                  </a:lnTo>
                  <a:lnTo>
                    <a:pt x="84667" y="1651000"/>
                  </a:lnTo>
                  <a:lnTo>
                    <a:pt x="84667" y="1333500"/>
                  </a:lnTo>
                  <a:lnTo>
                    <a:pt x="42334" y="1143000"/>
                  </a:lnTo>
                  <a:lnTo>
                    <a:pt x="254000" y="889000"/>
                  </a:lnTo>
                  <a:lnTo>
                    <a:pt x="529167" y="698500"/>
                  </a:lnTo>
                  <a:lnTo>
                    <a:pt x="656167" y="402167"/>
                  </a:lnTo>
                  <a:lnTo>
                    <a:pt x="677334" y="211667"/>
                  </a:lnTo>
                  <a:lnTo>
                    <a:pt x="825500" y="0"/>
                  </a:lnTo>
                  <a:close/>
                </a:path>
              </a:pathLst>
            </a:custGeom>
            <a:solidFill>
              <a:srgbClr val="8E7CC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9" name="Google Shape;1879;p61"/>
            <p:cNvSpPr/>
            <p:nvPr/>
          </p:nvSpPr>
          <p:spPr>
            <a:xfrm>
              <a:off x="3873500" y="1871133"/>
              <a:ext cx="2751667" cy="4042834"/>
            </a:xfrm>
            <a:custGeom>
              <a:avLst/>
              <a:gdLst/>
              <a:ahLst/>
              <a:cxnLst/>
              <a:rect l="l" t="t" r="r" b="b"/>
              <a:pathLst>
                <a:path w="2751667" h="4042834" extrusionOk="0">
                  <a:moveTo>
                    <a:pt x="1947333" y="4021667"/>
                  </a:moveTo>
                  <a:lnTo>
                    <a:pt x="1947333" y="4021667"/>
                  </a:lnTo>
                  <a:lnTo>
                    <a:pt x="2032000" y="3767667"/>
                  </a:lnTo>
                  <a:lnTo>
                    <a:pt x="1989667" y="3217334"/>
                  </a:lnTo>
                  <a:lnTo>
                    <a:pt x="2180167" y="3005667"/>
                  </a:lnTo>
                  <a:lnTo>
                    <a:pt x="2455333" y="2794000"/>
                  </a:lnTo>
                  <a:lnTo>
                    <a:pt x="2624667" y="2540000"/>
                  </a:lnTo>
                  <a:lnTo>
                    <a:pt x="2624667" y="2328334"/>
                  </a:lnTo>
                  <a:lnTo>
                    <a:pt x="2751667" y="2095500"/>
                  </a:lnTo>
                  <a:lnTo>
                    <a:pt x="2391833" y="1248834"/>
                  </a:lnTo>
                  <a:lnTo>
                    <a:pt x="2032000" y="1016000"/>
                  </a:lnTo>
                  <a:lnTo>
                    <a:pt x="1799167" y="783167"/>
                  </a:lnTo>
                  <a:lnTo>
                    <a:pt x="1566333" y="550334"/>
                  </a:lnTo>
                  <a:lnTo>
                    <a:pt x="1354667" y="338667"/>
                  </a:lnTo>
                  <a:lnTo>
                    <a:pt x="1206500" y="211667"/>
                  </a:lnTo>
                  <a:lnTo>
                    <a:pt x="1037167" y="127000"/>
                  </a:lnTo>
                  <a:lnTo>
                    <a:pt x="889000" y="21167"/>
                  </a:lnTo>
                  <a:lnTo>
                    <a:pt x="889000" y="21167"/>
                  </a:lnTo>
                  <a:lnTo>
                    <a:pt x="0" y="0"/>
                  </a:lnTo>
                  <a:lnTo>
                    <a:pt x="21167" y="4042834"/>
                  </a:lnTo>
                  <a:lnTo>
                    <a:pt x="1883833" y="4021667"/>
                  </a:lnTo>
                </a:path>
              </a:pathLst>
            </a:custGeom>
            <a:solidFill>
              <a:srgbClr val="54B8D0"/>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61"/>
            <p:cNvSpPr/>
            <p:nvPr/>
          </p:nvSpPr>
          <p:spPr>
            <a:xfrm>
              <a:off x="3722716" y="16944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2" name="Google Shape;1882;p61"/>
            <p:cNvSpPr/>
            <p:nvPr/>
          </p:nvSpPr>
          <p:spPr>
            <a:xfrm>
              <a:off x="3867901" y="18475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3" name="Google Shape;1883;p61"/>
            <p:cNvSpPr/>
            <p:nvPr/>
          </p:nvSpPr>
          <p:spPr>
            <a:xfrm>
              <a:off x="3808947" y="18222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4" name="Google Shape;1884;p61"/>
            <p:cNvSpPr/>
            <p:nvPr/>
          </p:nvSpPr>
          <p:spPr>
            <a:xfrm>
              <a:off x="3822468" y="57759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5" name="Google Shape;1885;p61"/>
            <p:cNvSpPr/>
            <p:nvPr/>
          </p:nvSpPr>
          <p:spPr>
            <a:xfrm>
              <a:off x="3867901" y="59021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6" name="Google Shape;1886;p61"/>
            <p:cNvSpPr/>
            <p:nvPr/>
          </p:nvSpPr>
          <p:spPr>
            <a:xfrm>
              <a:off x="10080561" y="58432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7" name="Google Shape;1887;p61"/>
            <p:cNvSpPr/>
            <p:nvPr/>
          </p:nvSpPr>
          <p:spPr>
            <a:xfrm>
              <a:off x="4142508" y="5090159"/>
              <a:ext cx="419700" cy="448800"/>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8" name="Google Shape;1888;p61"/>
            <p:cNvSpPr/>
            <p:nvPr/>
          </p:nvSpPr>
          <p:spPr>
            <a:xfrm>
              <a:off x="4192485" y="5119261"/>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89" name="Google Shape;1889;p61"/>
            <p:cNvSpPr/>
            <p:nvPr/>
          </p:nvSpPr>
          <p:spPr>
            <a:xfrm>
              <a:off x="4192469" y="5119261"/>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0" name="Google Shape;1890;p61"/>
            <p:cNvSpPr/>
            <p:nvPr/>
          </p:nvSpPr>
          <p:spPr>
            <a:xfrm>
              <a:off x="7434348" y="2413461"/>
              <a:ext cx="419700" cy="4488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1" name="Google Shape;1891;p61"/>
            <p:cNvSpPr/>
            <p:nvPr/>
          </p:nvSpPr>
          <p:spPr>
            <a:xfrm>
              <a:off x="7483383"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2" name="Google Shape;1892;p61"/>
            <p:cNvSpPr/>
            <p:nvPr/>
          </p:nvSpPr>
          <p:spPr>
            <a:xfrm>
              <a:off x="7483366" y="2441422"/>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7"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3" name="Google Shape;1893;p61"/>
            <p:cNvSpPr/>
            <p:nvPr/>
          </p:nvSpPr>
          <p:spPr>
            <a:xfrm>
              <a:off x="7035337" y="2031076"/>
              <a:ext cx="419700" cy="448800"/>
            </a:xfrm>
            <a:prstGeom prst="rect">
              <a:avLst/>
            </a:prstGeom>
            <a:blipFill rotWithShape="1">
              <a:blip r:embed="rId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4" name="Google Shape;1894;p61"/>
            <p:cNvSpPr/>
            <p:nvPr/>
          </p:nvSpPr>
          <p:spPr>
            <a:xfrm>
              <a:off x="7084129" y="2059694"/>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5" name="Google Shape;1895;p61"/>
            <p:cNvSpPr/>
            <p:nvPr/>
          </p:nvSpPr>
          <p:spPr>
            <a:xfrm>
              <a:off x="7084112" y="2059694"/>
              <a:ext cx="321310" cy="347344"/>
            </a:xfrm>
            <a:custGeom>
              <a:avLst/>
              <a:gdLst/>
              <a:ahLst/>
              <a:cxnLst/>
              <a:rect l="l" t="t" r="r" b="b"/>
              <a:pathLst>
                <a:path w="321310"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6" name="Google Shape;1896;p61"/>
            <p:cNvSpPr/>
            <p:nvPr/>
          </p:nvSpPr>
          <p:spPr>
            <a:xfrm>
              <a:off x="6299660" y="2538152"/>
              <a:ext cx="423900" cy="448800"/>
            </a:xfrm>
            <a:prstGeom prst="rect">
              <a:avLst/>
            </a:prstGeom>
            <a:blipFill rotWithShape="1">
              <a:blip r:embed="rId1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7" name="Google Shape;1897;p61"/>
            <p:cNvSpPr/>
            <p:nvPr/>
          </p:nvSpPr>
          <p:spPr>
            <a:xfrm>
              <a:off x="6351316" y="256689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8" name="Google Shape;1898;p61"/>
            <p:cNvSpPr/>
            <p:nvPr/>
          </p:nvSpPr>
          <p:spPr>
            <a:xfrm>
              <a:off x="6351300" y="2566895"/>
              <a:ext cx="321310" cy="347344"/>
            </a:xfrm>
            <a:custGeom>
              <a:avLst/>
              <a:gdLst/>
              <a:ahLst/>
              <a:cxnLst/>
              <a:rect l="l" t="t" r="r" b="b"/>
              <a:pathLst>
                <a:path w="321310"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899" name="Google Shape;1899;p61"/>
            <p:cNvSpPr/>
            <p:nvPr/>
          </p:nvSpPr>
          <p:spPr>
            <a:xfrm>
              <a:off x="8111835" y="3307079"/>
              <a:ext cx="423900" cy="448800"/>
            </a:xfrm>
            <a:prstGeom prst="rect">
              <a:avLst/>
            </a:prstGeom>
            <a:blipFill rotWithShape="1">
              <a:blip r:embed="rId1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0" name="Google Shape;1900;p61"/>
            <p:cNvSpPr/>
            <p:nvPr/>
          </p:nvSpPr>
          <p:spPr>
            <a:xfrm>
              <a:off x="8163330" y="3336233"/>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1" name="Google Shape;1901;p61"/>
            <p:cNvSpPr/>
            <p:nvPr/>
          </p:nvSpPr>
          <p:spPr>
            <a:xfrm>
              <a:off x="8163313" y="3336234"/>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2" name="Google Shape;1902;p61"/>
            <p:cNvSpPr/>
            <p:nvPr/>
          </p:nvSpPr>
          <p:spPr>
            <a:xfrm>
              <a:off x="7355377" y="4919748"/>
              <a:ext cx="419700" cy="444600"/>
            </a:xfrm>
            <a:prstGeom prst="rect">
              <a:avLst/>
            </a:prstGeom>
            <a:blipFill rotWithShape="1">
              <a:blip r:embed="rId1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3" name="Google Shape;1903;p61"/>
            <p:cNvSpPr/>
            <p:nvPr/>
          </p:nvSpPr>
          <p:spPr>
            <a:xfrm>
              <a:off x="7404859" y="4945581"/>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4" name="Google Shape;1904;p61"/>
            <p:cNvSpPr/>
            <p:nvPr/>
          </p:nvSpPr>
          <p:spPr>
            <a:xfrm>
              <a:off x="7404842" y="49455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5" name="Google Shape;1905;p61"/>
            <p:cNvSpPr/>
            <p:nvPr/>
          </p:nvSpPr>
          <p:spPr>
            <a:xfrm>
              <a:off x="5800897" y="3390207"/>
              <a:ext cx="419700" cy="448800"/>
            </a:xfrm>
            <a:prstGeom prst="rect">
              <a:avLst/>
            </a:prstGeom>
            <a:blipFill rotWithShape="1">
              <a:blip r:embed="rId1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6" name="Google Shape;1906;p61"/>
            <p:cNvSpPr/>
            <p:nvPr/>
          </p:nvSpPr>
          <p:spPr>
            <a:xfrm>
              <a:off x="5850980" y="3417934"/>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7" name="Google Shape;1907;p61"/>
            <p:cNvSpPr/>
            <p:nvPr/>
          </p:nvSpPr>
          <p:spPr>
            <a:xfrm>
              <a:off x="5850963" y="341793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8" name="Google Shape;1908;p61"/>
            <p:cNvSpPr/>
            <p:nvPr/>
          </p:nvSpPr>
          <p:spPr>
            <a:xfrm>
              <a:off x="5376948" y="5264727"/>
              <a:ext cx="419700" cy="448800"/>
            </a:xfrm>
            <a:prstGeom prst="rect">
              <a:avLst/>
            </a:prstGeom>
            <a:blipFill rotWithShape="1">
              <a:blip r:embed="rId1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09" name="Google Shape;1909;p61"/>
            <p:cNvSpPr/>
            <p:nvPr/>
          </p:nvSpPr>
          <p:spPr>
            <a:xfrm>
              <a:off x="5427615" y="5292943"/>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0" name="Google Shape;1910;p61"/>
            <p:cNvSpPr/>
            <p:nvPr/>
          </p:nvSpPr>
          <p:spPr>
            <a:xfrm>
              <a:off x="5427598" y="52929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1" name="Google Shape;1911;p61"/>
            <p:cNvSpPr/>
            <p:nvPr/>
          </p:nvSpPr>
          <p:spPr>
            <a:xfrm>
              <a:off x="4923905" y="4466704"/>
              <a:ext cx="423900" cy="448800"/>
            </a:xfrm>
            <a:prstGeom prst="rect">
              <a:avLst/>
            </a:prstGeom>
            <a:blipFill rotWithShape="1">
              <a:blip r:embed="rId1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2" name="Google Shape;1912;p61"/>
            <p:cNvSpPr/>
            <p:nvPr/>
          </p:nvSpPr>
          <p:spPr>
            <a:xfrm>
              <a:off x="4975280" y="4495081"/>
              <a:ext cx="320700" cy="3468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3" name="Google Shape;1913;p61"/>
            <p:cNvSpPr/>
            <p:nvPr/>
          </p:nvSpPr>
          <p:spPr>
            <a:xfrm>
              <a:off x="4975264" y="4495081"/>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4" name="Google Shape;1914;p61"/>
            <p:cNvSpPr/>
            <p:nvPr/>
          </p:nvSpPr>
          <p:spPr>
            <a:xfrm>
              <a:off x="8610598" y="3556461"/>
              <a:ext cx="423900" cy="448800"/>
            </a:xfrm>
            <a:prstGeom prst="rect">
              <a:avLst/>
            </a:prstGeom>
            <a:blipFill rotWithShape="1">
              <a:blip r:embed="rId2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5" name="Google Shape;1915;p61"/>
            <p:cNvSpPr/>
            <p:nvPr/>
          </p:nvSpPr>
          <p:spPr>
            <a:xfrm>
              <a:off x="8662108" y="35832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6" name="Google Shape;1916;p61"/>
            <p:cNvSpPr/>
            <p:nvPr/>
          </p:nvSpPr>
          <p:spPr>
            <a:xfrm>
              <a:off x="8662092" y="3583255"/>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7" name="Google Shape;1917;p61"/>
            <p:cNvSpPr/>
            <p:nvPr/>
          </p:nvSpPr>
          <p:spPr>
            <a:xfrm>
              <a:off x="9084425" y="3041072"/>
              <a:ext cx="423900" cy="448800"/>
            </a:xfrm>
            <a:prstGeom prst="rect">
              <a:avLst/>
            </a:prstGeom>
            <a:blipFill rotWithShape="1">
              <a:blip r:embed="rId2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8" name="Google Shape;1918;p61"/>
            <p:cNvSpPr/>
            <p:nvPr/>
          </p:nvSpPr>
          <p:spPr>
            <a:xfrm>
              <a:off x="9135238" y="3070571"/>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19" name="Google Shape;1919;p61"/>
            <p:cNvSpPr/>
            <p:nvPr/>
          </p:nvSpPr>
          <p:spPr>
            <a:xfrm>
              <a:off x="9135221" y="3070571"/>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0" name="Google Shape;1920;p61"/>
            <p:cNvSpPr/>
            <p:nvPr/>
          </p:nvSpPr>
          <p:spPr>
            <a:xfrm>
              <a:off x="9246523" y="3772592"/>
              <a:ext cx="419700" cy="448800"/>
            </a:xfrm>
            <a:prstGeom prst="rect">
              <a:avLst/>
            </a:prstGeom>
            <a:blipFill rotWithShape="1">
              <a:blip r:embed="rId2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1" name="Google Shape;1921;p61"/>
            <p:cNvSpPr/>
            <p:nvPr/>
          </p:nvSpPr>
          <p:spPr>
            <a:xfrm>
              <a:off x="9295603" y="3800357"/>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2" name="Google Shape;1922;p61"/>
            <p:cNvSpPr/>
            <p:nvPr/>
          </p:nvSpPr>
          <p:spPr>
            <a:xfrm>
              <a:off x="9295587" y="3800357"/>
              <a:ext cx="321309" cy="347345"/>
            </a:xfrm>
            <a:custGeom>
              <a:avLst/>
              <a:gdLst/>
              <a:ahLst/>
              <a:cxnLst/>
              <a:rect l="l" t="t" r="r" b="b"/>
              <a:pathLst>
                <a:path w="321309" h="347345" extrusionOk="0">
                  <a:moveTo>
                    <a:pt x="0" y="173429"/>
                  </a:moveTo>
                  <a:lnTo>
                    <a:pt x="5364" y="128714"/>
                  </a:lnTo>
                  <a:lnTo>
                    <a:pt x="20537" y="88328"/>
                  </a:lnTo>
                  <a:lnTo>
                    <a:pt x="44135" y="53765"/>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19"/>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3" name="Google Shape;1923;p61"/>
            <p:cNvSpPr/>
            <p:nvPr/>
          </p:nvSpPr>
          <p:spPr>
            <a:xfrm>
              <a:off x="6677890" y="4150821"/>
              <a:ext cx="419700" cy="448800"/>
            </a:xfrm>
            <a:prstGeom prst="rect">
              <a:avLst/>
            </a:prstGeom>
            <a:blipFill rotWithShape="1">
              <a:blip r:embed="rId2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4" name="Google Shape;1924;p61"/>
            <p:cNvSpPr/>
            <p:nvPr/>
          </p:nvSpPr>
          <p:spPr>
            <a:xfrm>
              <a:off x="6728442" y="4177750"/>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5" name="Google Shape;1925;p61"/>
            <p:cNvSpPr/>
            <p:nvPr/>
          </p:nvSpPr>
          <p:spPr>
            <a:xfrm>
              <a:off x="6728425" y="4177750"/>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6" name="Google Shape;1926;p61"/>
            <p:cNvSpPr/>
            <p:nvPr/>
          </p:nvSpPr>
          <p:spPr>
            <a:xfrm>
              <a:off x="6873240" y="5418512"/>
              <a:ext cx="419700" cy="448800"/>
            </a:xfrm>
            <a:prstGeom prst="rect">
              <a:avLst/>
            </a:prstGeom>
            <a:blipFill rotWithShape="1">
              <a:blip r:embed="rId2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7" name="Google Shape;1927;p61"/>
            <p:cNvSpPr/>
            <p:nvPr/>
          </p:nvSpPr>
          <p:spPr>
            <a:xfrm>
              <a:off x="6923764" y="5445343"/>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8" name="Google Shape;1928;p61"/>
            <p:cNvSpPr/>
            <p:nvPr/>
          </p:nvSpPr>
          <p:spPr>
            <a:xfrm>
              <a:off x="6923747" y="544534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29" name="Google Shape;1929;p61"/>
            <p:cNvSpPr/>
            <p:nvPr/>
          </p:nvSpPr>
          <p:spPr>
            <a:xfrm>
              <a:off x="5821679" y="4333701"/>
              <a:ext cx="419700" cy="448800"/>
            </a:xfrm>
            <a:prstGeom prst="rect">
              <a:avLst/>
            </a:prstGeom>
            <a:blipFill rotWithShape="1">
              <a:blip r:embed="rId2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0" name="Google Shape;1930;p61"/>
            <p:cNvSpPr/>
            <p:nvPr/>
          </p:nvSpPr>
          <p:spPr>
            <a:xfrm>
              <a:off x="5870221" y="4362726"/>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1" name="Google Shape;1931;p61"/>
            <p:cNvSpPr/>
            <p:nvPr/>
          </p:nvSpPr>
          <p:spPr>
            <a:xfrm>
              <a:off x="5870205" y="4362726"/>
              <a:ext cx="321310" cy="347345"/>
            </a:xfrm>
            <a:custGeom>
              <a:avLst/>
              <a:gdLst/>
              <a:ahLst/>
              <a:cxnLst/>
              <a:rect l="l" t="t" r="r" b="b"/>
              <a:pathLst>
                <a:path w="321310" h="347345" extrusionOk="0">
                  <a:moveTo>
                    <a:pt x="0" y="173429"/>
                  </a:moveTo>
                  <a:lnTo>
                    <a:pt x="5364" y="128714"/>
                  </a:lnTo>
                  <a:lnTo>
                    <a:pt x="20537" y="88328"/>
                  </a:lnTo>
                  <a:lnTo>
                    <a:pt x="44135" y="53766"/>
                  </a:lnTo>
                  <a:lnTo>
                    <a:pt x="74777" y="26526"/>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2" name="Google Shape;1932;p61"/>
            <p:cNvSpPr/>
            <p:nvPr/>
          </p:nvSpPr>
          <p:spPr>
            <a:xfrm>
              <a:off x="4603865" y="3947159"/>
              <a:ext cx="423900" cy="448800"/>
            </a:xfrm>
            <a:prstGeom prst="rect">
              <a:avLst/>
            </a:prstGeom>
            <a:blipFill rotWithShape="1">
              <a:blip r:embed="rId2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3" name="Google Shape;1933;p61"/>
            <p:cNvSpPr/>
            <p:nvPr/>
          </p:nvSpPr>
          <p:spPr>
            <a:xfrm>
              <a:off x="4654550" y="3974038"/>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4" name="Google Shape;1934;p61"/>
            <p:cNvSpPr/>
            <p:nvPr/>
          </p:nvSpPr>
          <p:spPr>
            <a:xfrm>
              <a:off x="4654533" y="397403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5" name="Google Shape;1935;p61"/>
            <p:cNvSpPr/>
            <p:nvPr/>
          </p:nvSpPr>
          <p:spPr>
            <a:xfrm>
              <a:off x="7222374" y="3207327"/>
              <a:ext cx="419700" cy="448800"/>
            </a:xfrm>
            <a:prstGeom prst="rect">
              <a:avLst/>
            </a:prstGeom>
            <a:blipFill rotWithShape="1">
              <a:blip r:embed="rId2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6" name="Google Shape;1936;p61"/>
            <p:cNvSpPr/>
            <p:nvPr/>
          </p:nvSpPr>
          <p:spPr>
            <a:xfrm>
              <a:off x="7272120" y="3235893"/>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7" name="Google Shape;1937;p61"/>
            <p:cNvSpPr/>
            <p:nvPr/>
          </p:nvSpPr>
          <p:spPr>
            <a:xfrm>
              <a:off x="7272103" y="3235893"/>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8" name="Google Shape;1938;p61"/>
            <p:cNvSpPr/>
            <p:nvPr/>
          </p:nvSpPr>
          <p:spPr>
            <a:xfrm>
              <a:off x="6515792" y="4703618"/>
              <a:ext cx="423900" cy="448800"/>
            </a:xfrm>
            <a:prstGeom prst="rect">
              <a:avLst/>
            </a:prstGeom>
            <a:blipFill rotWithShape="1">
              <a:blip r:embed="rId30"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39" name="Google Shape;1939;p61"/>
            <p:cNvSpPr/>
            <p:nvPr/>
          </p:nvSpPr>
          <p:spPr>
            <a:xfrm>
              <a:off x="6568078" y="4730355"/>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0" name="Google Shape;1940;p61"/>
            <p:cNvSpPr/>
            <p:nvPr/>
          </p:nvSpPr>
          <p:spPr>
            <a:xfrm>
              <a:off x="6568061" y="4730355"/>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3"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1" name="Google Shape;1941;p61"/>
            <p:cNvSpPr/>
            <p:nvPr/>
          </p:nvSpPr>
          <p:spPr>
            <a:xfrm>
              <a:off x="8506690" y="2114203"/>
              <a:ext cx="419700" cy="448800"/>
            </a:xfrm>
            <a:prstGeom prst="rect">
              <a:avLst/>
            </a:prstGeom>
            <a:blipFill rotWithShape="1">
              <a:blip r:embed="rId3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2" name="Google Shape;1942;p61"/>
            <p:cNvSpPr/>
            <p:nvPr/>
          </p:nvSpPr>
          <p:spPr>
            <a:xfrm>
              <a:off x="8556383" y="2143166"/>
              <a:ext cx="320700" cy="3468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3" name="Google Shape;1943;p61"/>
            <p:cNvSpPr/>
            <p:nvPr/>
          </p:nvSpPr>
          <p:spPr>
            <a:xfrm>
              <a:off x="8556366" y="2143166"/>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4" name="Google Shape;1944;p61"/>
            <p:cNvSpPr/>
            <p:nvPr/>
          </p:nvSpPr>
          <p:spPr>
            <a:xfrm>
              <a:off x="7754388" y="1856509"/>
              <a:ext cx="423900" cy="448800"/>
            </a:xfrm>
            <a:prstGeom prst="rect">
              <a:avLst/>
            </a:prstGeom>
            <a:blipFill rotWithShape="1">
              <a:blip r:embed="rId3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5" name="Google Shape;1945;p61"/>
            <p:cNvSpPr/>
            <p:nvPr/>
          </p:nvSpPr>
          <p:spPr>
            <a:xfrm>
              <a:off x="7806081" y="1886013"/>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6" name="Google Shape;1946;p61"/>
            <p:cNvSpPr/>
            <p:nvPr/>
          </p:nvSpPr>
          <p:spPr>
            <a:xfrm>
              <a:off x="7806064" y="1886013"/>
              <a:ext cx="321309" cy="347344"/>
            </a:xfrm>
            <a:custGeom>
              <a:avLst/>
              <a:gdLst/>
              <a:ahLst/>
              <a:cxnLst/>
              <a:rect l="l" t="t" r="r" b="b"/>
              <a:pathLst>
                <a:path w="321309" h="347344"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7" name="Google Shape;1947;p61"/>
            <p:cNvSpPr/>
            <p:nvPr/>
          </p:nvSpPr>
          <p:spPr>
            <a:xfrm>
              <a:off x="7675417" y="3947159"/>
              <a:ext cx="419700" cy="448800"/>
            </a:xfrm>
            <a:prstGeom prst="rect">
              <a:avLst/>
            </a:prstGeom>
            <a:blipFill rotWithShape="1">
              <a:blip r:embed="rId3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8" name="Google Shape;1948;p61"/>
            <p:cNvSpPr/>
            <p:nvPr/>
          </p:nvSpPr>
          <p:spPr>
            <a:xfrm>
              <a:off x="7725590" y="3974038"/>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49" name="Google Shape;1949;p61"/>
            <p:cNvSpPr/>
            <p:nvPr/>
          </p:nvSpPr>
          <p:spPr>
            <a:xfrm>
              <a:off x="7725573" y="3974038"/>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0" name="Google Shape;1950;p61"/>
            <p:cNvSpPr/>
            <p:nvPr/>
          </p:nvSpPr>
          <p:spPr>
            <a:xfrm>
              <a:off x="6565669" y="3066010"/>
              <a:ext cx="423900" cy="448800"/>
            </a:xfrm>
            <a:prstGeom prst="rect">
              <a:avLst/>
            </a:prstGeom>
            <a:blipFill rotWithShape="1">
              <a:blip r:embed="rId3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1" name="Google Shape;1951;p61"/>
            <p:cNvSpPr/>
            <p:nvPr/>
          </p:nvSpPr>
          <p:spPr>
            <a:xfrm>
              <a:off x="6617831" y="30940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2" name="Google Shape;1952;p61"/>
            <p:cNvSpPr/>
            <p:nvPr/>
          </p:nvSpPr>
          <p:spPr>
            <a:xfrm>
              <a:off x="6617814" y="3094022"/>
              <a:ext cx="321310" cy="347345"/>
            </a:xfrm>
            <a:custGeom>
              <a:avLst/>
              <a:gdLst/>
              <a:ahLst/>
              <a:cxnLst/>
              <a:rect l="l" t="t" r="r" b="b"/>
              <a:pathLst>
                <a:path w="321310" h="347345" extrusionOk="0">
                  <a:moveTo>
                    <a:pt x="0" y="173429"/>
                  </a:moveTo>
                  <a:lnTo>
                    <a:pt x="5364" y="128714"/>
                  </a:lnTo>
                  <a:lnTo>
                    <a:pt x="20537" y="88327"/>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3" name="Google Shape;1953;p61"/>
            <p:cNvSpPr/>
            <p:nvPr/>
          </p:nvSpPr>
          <p:spPr>
            <a:xfrm>
              <a:off x="9583188" y="2413461"/>
              <a:ext cx="423900" cy="448800"/>
            </a:xfrm>
            <a:prstGeom prst="rect">
              <a:avLst/>
            </a:prstGeom>
            <a:blipFill rotWithShape="1">
              <a:blip r:embed="rId3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4" name="Google Shape;1954;p61"/>
            <p:cNvSpPr/>
            <p:nvPr/>
          </p:nvSpPr>
          <p:spPr>
            <a:xfrm>
              <a:off x="9634026" y="2441422"/>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5" name="Google Shape;1955;p61"/>
            <p:cNvSpPr/>
            <p:nvPr/>
          </p:nvSpPr>
          <p:spPr>
            <a:xfrm>
              <a:off x="9634010" y="2441422"/>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20"/>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6" name="Google Shape;1956;p61"/>
            <p:cNvSpPr/>
            <p:nvPr/>
          </p:nvSpPr>
          <p:spPr>
            <a:xfrm>
              <a:off x="7675417" y="3066010"/>
              <a:ext cx="419700" cy="448800"/>
            </a:xfrm>
            <a:prstGeom prst="rect">
              <a:avLst/>
            </a:prstGeom>
            <a:blipFill rotWithShape="1">
              <a:blip r:embed="rId36"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7" name="Google Shape;1957;p61"/>
            <p:cNvSpPr/>
            <p:nvPr/>
          </p:nvSpPr>
          <p:spPr>
            <a:xfrm>
              <a:off x="7725590" y="3094022"/>
              <a:ext cx="320700" cy="346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8" name="Google Shape;1958;p61"/>
            <p:cNvSpPr/>
            <p:nvPr/>
          </p:nvSpPr>
          <p:spPr>
            <a:xfrm>
              <a:off x="7725573" y="3094022"/>
              <a:ext cx="321309" cy="347345"/>
            </a:xfrm>
            <a:custGeom>
              <a:avLst/>
              <a:gdLst/>
              <a:ahLst/>
              <a:cxnLst/>
              <a:rect l="l" t="t" r="r" b="b"/>
              <a:pathLst>
                <a:path w="321309" h="347345"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59" name="Google Shape;1959;p61"/>
            <p:cNvSpPr/>
            <p:nvPr/>
          </p:nvSpPr>
          <p:spPr>
            <a:xfrm>
              <a:off x="6008716" y="5052752"/>
              <a:ext cx="423900" cy="448800"/>
            </a:xfrm>
            <a:prstGeom prst="rect">
              <a:avLst/>
            </a:prstGeom>
            <a:blipFill rotWithShape="1">
              <a:blip r:embed="rId37"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0" name="Google Shape;1960;p61"/>
            <p:cNvSpPr/>
            <p:nvPr/>
          </p:nvSpPr>
          <p:spPr>
            <a:xfrm>
              <a:off x="6059775" y="5079027"/>
              <a:ext cx="320700" cy="3468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1" name="Google Shape;1961;p61"/>
            <p:cNvSpPr/>
            <p:nvPr/>
          </p:nvSpPr>
          <p:spPr>
            <a:xfrm>
              <a:off x="6059759" y="507902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2" name="Google Shape;1962;p61"/>
            <p:cNvSpPr/>
            <p:nvPr/>
          </p:nvSpPr>
          <p:spPr>
            <a:xfrm>
              <a:off x="7347065" y="4358640"/>
              <a:ext cx="419700" cy="444600"/>
            </a:xfrm>
            <a:prstGeom prst="rect">
              <a:avLst/>
            </a:prstGeom>
            <a:blipFill rotWithShape="1">
              <a:blip r:embed="rId38"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3" name="Google Shape;1963;p61"/>
            <p:cNvSpPr/>
            <p:nvPr/>
          </p:nvSpPr>
          <p:spPr>
            <a:xfrm>
              <a:off x="7397320" y="4384304"/>
              <a:ext cx="320700" cy="346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4" name="Google Shape;1964;p61"/>
            <p:cNvSpPr/>
            <p:nvPr/>
          </p:nvSpPr>
          <p:spPr>
            <a:xfrm>
              <a:off x="7397303" y="4384304"/>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5" name="Google Shape;1965;p61"/>
            <p:cNvSpPr/>
            <p:nvPr/>
          </p:nvSpPr>
          <p:spPr>
            <a:xfrm>
              <a:off x="7725294" y="5397730"/>
              <a:ext cx="419700" cy="448800"/>
            </a:xfrm>
            <a:prstGeom prst="rect">
              <a:avLst/>
            </a:prstGeom>
            <a:blipFill rotWithShape="1">
              <a:blip r:embed="rId39"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6" name="Google Shape;1966;p61"/>
            <p:cNvSpPr/>
            <p:nvPr/>
          </p:nvSpPr>
          <p:spPr>
            <a:xfrm>
              <a:off x="7775568" y="5426390"/>
              <a:ext cx="320700" cy="346800"/>
            </a:xfrm>
            <a:prstGeom prst="rect">
              <a:avLst/>
            </a:prstGeom>
            <a:blipFill rotWithShape="1">
              <a:blip r:embed="rId4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7" name="Google Shape;1967;p61"/>
            <p:cNvSpPr/>
            <p:nvPr/>
          </p:nvSpPr>
          <p:spPr>
            <a:xfrm>
              <a:off x="7775552" y="5426390"/>
              <a:ext cx="321309" cy="347345"/>
            </a:xfrm>
            <a:custGeom>
              <a:avLst/>
              <a:gdLst/>
              <a:ahLst/>
              <a:cxnLst/>
              <a:rect l="l" t="t" r="r" b="b"/>
              <a:pathLst>
                <a:path w="321309"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3" y="171933"/>
                  </a:lnTo>
                  <a:lnTo>
                    <a:pt x="320117" y="187383"/>
                  </a:lnTo>
                  <a:lnTo>
                    <a:pt x="311410" y="231178"/>
                  </a:lnTo>
                  <a:lnTo>
                    <a:pt x="293434" y="270018"/>
                  </a:lnTo>
                  <a:lnTo>
                    <a:pt x="267552" y="302464"/>
                  </a:lnTo>
                  <a:lnTo>
                    <a:pt x="235126" y="327078"/>
                  </a:lnTo>
                  <a:lnTo>
                    <a:pt x="197521" y="342420"/>
                  </a:lnTo>
                  <a:lnTo>
                    <a:pt x="170246" y="346786"/>
                  </a:lnTo>
                  <a:lnTo>
                    <a:pt x="155062" y="346207"/>
                  </a:lnTo>
                  <a:lnTo>
                    <a:pt x="112506" y="337332"/>
                  </a:lnTo>
                  <a:lnTo>
                    <a:pt x="75251" y="318819"/>
                  </a:lnTo>
                  <a:lnTo>
                    <a:pt x="44336" y="292046"/>
                  </a:lnTo>
                  <a:lnTo>
                    <a:pt x="20800" y="258392"/>
                  </a:lnTo>
                  <a:lnTo>
                    <a:pt x="5680" y="219234"/>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8" name="Google Shape;1968;p61"/>
            <p:cNvSpPr/>
            <p:nvPr/>
          </p:nvSpPr>
          <p:spPr>
            <a:xfrm>
              <a:off x="5044440" y="3028603"/>
              <a:ext cx="419700" cy="448800"/>
            </a:xfrm>
            <a:prstGeom prst="rect">
              <a:avLst/>
            </a:prstGeom>
            <a:blipFill rotWithShape="1">
              <a:blip r:embed="rId41"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69" name="Google Shape;1969;p61"/>
            <p:cNvSpPr/>
            <p:nvPr/>
          </p:nvSpPr>
          <p:spPr>
            <a:xfrm>
              <a:off x="5094061" y="3056213"/>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0" name="Google Shape;1970;p61"/>
            <p:cNvSpPr/>
            <p:nvPr/>
          </p:nvSpPr>
          <p:spPr>
            <a:xfrm>
              <a:off x="5094044" y="3056213"/>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2"/>
                  </a:lnTo>
                  <a:lnTo>
                    <a:pt x="75252"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1" name="Google Shape;1971;p61"/>
            <p:cNvSpPr/>
            <p:nvPr/>
          </p:nvSpPr>
          <p:spPr>
            <a:xfrm>
              <a:off x="4724400" y="5102628"/>
              <a:ext cx="423900" cy="448800"/>
            </a:xfrm>
            <a:prstGeom prst="rect">
              <a:avLst/>
            </a:prstGeom>
            <a:blipFill rotWithShape="1">
              <a:blip r:embed="rId42"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2" name="Google Shape;1972;p61"/>
            <p:cNvSpPr/>
            <p:nvPr/>
          </p:nvSpPr>
          <p:spPr>
            <a:xfrm>
              <a:off x="4776862" y="5130558"/>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3" name="Google Shape;1973;p61"/>
            <p:cNvSpPr/>
            <p:nvPr/>
          </p:nvSpPr>
          <p:spPr>
            <a:xfrm>
              <a:off x="4776846" y="5130558"/>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7"/>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4" name="Google Shape;1974;p61"/>
            <p:cNvSpPr/>
            <p:nvPr/>
          </p:nvSpPr>
          <p:spPr>
            <a:xfrm>
              <a:off x="5322916" y="3947159"/>
              <a:ext cx="419700" cy="448800"/>
            </a:xfrm>
            <a:prstGeom prst="rect">
              <a:avLst/>
            </a:prstGeom>
            <a:blipFill rotWithShape="1">
              <a:blip r:embed="rId4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5" name="Google Shape;1975;p61"/>
            <p:cNvSpPr/>
            <p:nvPr/>
          </p:nvSpPr>
          <p:spPr>
            <a:xfrm>
              <a:off x="5373418" y="3975349"/>
              <a:ext cx="320700" cy="346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6" name="Google Shape;1976;p61"/>
            <p:cNvSpPr/>
            <p:nvPr/>
          </p:nvSpPr>
          <p:spPr>
            <a:xfrm>
              <a:off x="5373401" y="3975350"/>
              <a:ext cx="321310" cy="347345"/>
            </a:xfrm>
            <a:custGeom>
              <a:avLst/>
              <a:gdLst/>
              <a:ahLst/>
              <a:cxnLst/>
              <a:rect l="l" t="t" r="r" b="b"/>
              <a:pathLst>
                <a:path w="321310" h="347345" extrusionOk="0">
                  <a:moveTo>
                    <a:pt x="0" y="173429"/>
                  </a:moveTo>
                  <a:lnTo>
                    <a:pt x="5364" y="128715"/>
                  </a:lnTo>
                  <a:lnTo>
                    <a:pt x="20537" y="88328"/>
                  </a:lnTo>
                  <a:lnTo>
                    <a:pt x="44135" y="53766"/>
                  </a:lnTo>
                  <a:lnTo>
                    <a:pt x="74777" y="26526"/>
                  </a:lnTo>
                  <a:lnTo>
                    <a:pt x="111080" y="8104"/>
                  </a:lnTo>
                  <a:lnTo>
                    <a:pt x="151661" y="0"/>
                  </a:lnTo>
                  <a:lnTo>
                    <a:pt x="166723" y="593"/>
                  </a:lnTo>
                  <a:lnTo>
                    <a:pt x="208998" y="9557"/>
                  </a:lnTo>
                  <a:lnTo>
                    <a:pt x="246065"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6"/>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54B8D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7" name="Google Shape;1977;p61"/>
            <p:cNvSpPr/>
            <p:nvPr/>
          </p:nvSpPr>
          <p:spPr>
            <a:xfrm>
              <a:off x="6711141" y="3552305"/>
              <a:ext cx="423900" cy="444600"/>
            </a:xfrm>
            <a:prstGeom prst="rect">
              <a:avLst/>
            </a:prstGeom>
            <a:blipFill rotWithShape="1">
              <a:blip r:embed="rId4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8" name="Google Shape;1978;p61"/>
            <p:cNvSpPr/>
            <p:nvPr/>
          </p:nvSpPr>
          <p:spPr>
            <a:xfrm>
              <a:off x="6763400" y="3578116"/>
              <a:ext cx="320700" cy="346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79" name="Google Shape;1979;p61"/>
            <p:cNvSpPr/>
            <p:nvPr/>
          </p:nvSpPr>
          <p:spPr>
            <a:xfrm>
              <a:off x="6763383" y="3578117"/>
              <a:ext cx="321310" cy="347345"/>
            </a:xfrm>
            <a:custGeom>
              <a:avLst/>
              <a:gdLst/>
              <a:ahLst/>
              <a:cxnLst/>
              <a:rect l="l" t="t" r="r" b="b"/>
              <a:pathLst>
                <a:path w="321310" h="347345" extrusionOk="0">
                  <a:moveTo>
                    <a:pt x="0" y="173429"/>
                  </a:moveTo>
                  <a:lnTo>
                    <a:pt x="5364" y="128714"/>
                  </a:lnTo>
                  <a:lnTo>
                    <a:pt x="20537" y="88328"/>
                  </a:lnTo>
                  <a:lnTo>
                    <a:pt x="44135" y="53766"/>
                  </a:lnTo>
                  <a:lnTo>
                    <a:pt x="74777" y="26525"/>
                  </a:lnTo>
                  <a:lnTo>
                    <a:pt x="111080" y="8104"/>
                  </a:lnTo>
                  <a:lnTo>
                    <a:pt x="151661" y="0"/>
                  </a:lnTo>
                  <a:lnTo>
                    <a:pt x="166724" y="593"/>
                  </a:lnTo>
                  <a:lnTo>
                    <a:pt x="208998" y="9557"/>
                  </a:lnTo>
                  <a:lnTo>
                    <a:pt x="246066" y="28213"/>
                  </a:lnTo>
                  <a:lnTo>
                    <a:pt x="276849" y="55170"/>
                  </a:lnTo>
                  <a:lnTo>
                    <a:pt x="300271" y="89037"/>
                  </a:lnTo>
                  <a:lnTo>
                    <a:pt x="315255" y="128422"/>
                  </a:lnTo>
                  <a:lnTo>
                    <a:pt x="320724" y="171933"/>
                  </a:lnTo>
                  <a:lnTo>
                    <a:pt x="320117" y="187383"/>
                  </a:lnTo>
                  <a:lnTo>
                    <a:pt x="311411" y="231178"/>
                  </a:lnTo>
                  <a:lnTo>
                    <a:pt x="293435" y="270018"/>
                  </a:lnTo>
                  <a:lnTo>
                    <a:pt x="267552" y="302464"/>
                  </a:lnTo>
                  <a:lnTo>
                    <a:pt x="235127" y="327078"/>
                  </a:lnTo>
                  <a:lnTo>
                    <a:pt x="197522" y="342420"/>
                  </a:lnTo>
                  <a:lnTo>
                    <a:pt x="170247" y="346785"/>
                  </a:lnTo>
                  <a:lnTo>
                    <a:pt x="155063" y="346207"/>
                  </a:lnTo>
                  <a:lnTo>
                    <a:pt x="112506" y="337332"/>
                  </a:lnTo>
                  <a:lnTo>
                    <a:pt x="75251" y="318819"/>
                  </a:lnTo>
                  <a:lnTo>
                    <a:pt x="44337" y="292046"/>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0" name="Google Shape;1980;p61"/>
            <p:cNvSpPr/>
            <p:nvPr/>
          </p:nvSpPr>
          <p:spPr>
            <a:xfrm>
              <a:off x="8186651" y="2679469"/>
              <a:ext cx="419700" cy="448800"/>
            </a:xfrm>
            <a:prstGeom prst="rect">
              <a:avLst/>
            </a:prstGeom>
            <a:blipFill rotWithShape="1">
              <a:blip r:embed="rId4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1" name="Google Shape;1981;p61"/>
            <p:cNvSpPr/>
            <p:nvPr/>
          </p:nvSpPr>
          <p:spPr>
            <a:xfrm>
              <a:off x="8235653" y="2708850"/>
              <a:ext cx="320700" cy="346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2" name="Google Shape;1982;p61"/>
            <p:cNvSpPr/>
            <p:nvPr/>
          </p:nvSpPr>
          <p:spPr>
            <a:xfrm>
              <a:off x="8235636" y="2708850"/>
              <a:ext cx="321309" cy="347344"/>
            </a:xfrm>
            <a:custGeom>
              <a:avLst/>
              <a:gdLst/>
              <a:ahLst/>
              <a:cxnLst/>
              <a:rect l="l" t="t" r="r" b="b"/>
              <a:pathLst>
                <a:path w="321309" h="347344" extrusionOk="0">
                  <a:moveTo>
                    <a:pt x="0" y="173429"/>
                  </a:moveTo>
                  <a:lnTo>
                    <a:pt x="5364" y="128714"/>
                  </a:lnTo>
                  <a:lnTo>
                    <a:pt x="20537" y="88327"/>
                  </a:lnTo>
                  <a:lnTo>
                    <a:pt x="44135" y="53765"/>
                  </a:lnTo>
                  <a:lnTo>
                    <a:pt x="74777" y="26525"/>
                  </a:lnTo>
                  <a:lnTo>
                    <a:pt x="111080" y="8104"/>
                  </a:lnTo>
                  <a:lnTo>
                    <a:pt x="151661" y="0"/>
                  </a:lnTo>
                  <a:lnTo>
                    <a:pt x="166724" y="593"/>
                  </a:lnTo>
                  <a:lnTo>
                    <a:pt x="208998" y="9557"/>
                  </a:lnTo>
                  <a:lnTo>
                    <a:pt x="246066" y="28213"/>
                  </a:lnTo>
                  <a:lnTo>
                    <a:pt x="276849" y="55171"/>
                  </a:lnTo>
                  <a:lnTo>
                    <a:pt x="300271" y="89037"/>
                  </a:lnTo>
                  <a:lnTo>
                    <a:pt x="315255" y="128422"/>
                  </a:lnTo>
                  <a:lnTo>
                    <a:pt x="320724" y="171933"/>
                  </a:lnTo>
                  <a:lnTo>
                    <a:pt x="320117" y="187383"/>
                  </a:lnTo>
                  <a:lnTo>
                    <a:pt x="311411" y="231177"/>
                  </a:lnTo>
                  <a:lnTo>
                    <a:pt x="293435" y="270018"/>
                  </a:lnTo>
                  <a:lnTo>
                    <a:pt x="267552" y="302464"/>
                  </a:lnTo>
                  <a:lnTo>
                    <a:pt x="235127" y="327078"/>
                  </a:lnTo>
                  <a:lnTo>
                    <a:pt x="197522" y="342420"/>
                  </a:lnTo>
                  <a:lnTo>
                    <a:pt x="170247" y="346786"/>
                  </a:lnTo>
                  <a:lnTo>
                    <a:pt x="155063" y="346207"/>
                  </a:lnTo>
                  <a:lnTo>
                    <a:pt x="112506" y="337333"/>
                  </a:lnTo>
                  <a:lnTo>
                    <a:pt x="75252" y="318819"/>
                  </a:lnTo>
                  <a:lnTo>
                    <a:pt x="44337" y="292047"/>
                  </a:lnTo>
                  <a:lnTo>
                    <a:pt x="20800" y="258392"/>
                  </a:lnTo>
                  <a:lnTo>
                    <a:pt x="5680" y="219235"/>
                  </a:lnTo>
                  <a:lnTo>
                    <a:pt x="16" y="175952"/>
                  </a:lnTo>
                  <a:lnTo>
                    <a:pt x="0" y="173429"/>
                  </a:lnTo>
                  <a:close/>
                </a:path>
              </a:pathLst>
            </a:custGeom>
            <a:noFill/>
            <a:ln w="9525" cap="flat" cmpd="sng">
              <a:solidFill>
                <a:srgbClr val="CC615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1983" name="Google Shape;1983;p61"/>
            <p:cNvSpPr txBox="1"/>
            <p:nvPr/>
          </p:nvSpPr>
          <p:spPr>
            <a:xfrm>
              <a:off x="4724400" y="60881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malignant nodes</a:t>
              </a:r>
              <a:endParaRPr sz="2300">
                <a:solidFill>
                  <a:schemeClr val="lt2"/>
                </a:solidFill>
                <a:latin typeface="Avenir"/>
                <a:ea typeface="Avenir"/>
                <a:cs typeface="Avenir"/>
                <a:sym typeface="Avenir"/>
              </a:endParaRPr>
            </a:p>
          </p:txBody>
        </p:sp>
        <p:sp>
          <p:nvSpPr>
            <p:cNvPr id="1984" name="Google Shape;1984;p61"/>
            <p:cNvSpPr txBox="1"/>
            <p:nvPr/>
          </p:nvSpPr>
          <p:spPr>
            <a:xfrm>
              <a:off x="3886200" y="58595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			10			20	</a:t>
              </a:r>
              <a:endParaRPr sz="1800">
                <a:solidFill>
                  <a:srgbClr val="A6A6A6"/>
                </a:solidFill>
                <a:latin typeface="Avenir"/>
                <a:ea typeface="Avenir"/>
                <a:cs typeface="Avenir"/>
                <a:sym typeface="Avenir"/>
              </a:endParaRPr>
            </a:p>
          </p:txBody>
        </p:sp>
        <p:sp>
          <p:nvSpPr>
            <p:cNvPr id="1985" name="Google Shape;1985;p61"/>
            <p:cNvSpPr txBox="1"/>
            <p:nvPr/>
          </p:nvSpPr>
          <p:spPr>
            <a:xfrm>
              <a:off x="1981200" y="34290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1986" name="Google Shape;1986;p61"/>
            <p:cNvSpPr txBox="1"/>
            <p:nvPr/>
          </p:nvSpPr>
          <p:spPr>
            <a:xfrm>
              <a:off x="3462866" y="16389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1987" name="Google Shape;1987;p61"/>
            <p:cNvSpPr/>
            <p:nvPr/>
          </p:nvSpPr>
          <p:spPr>
            <a:xfrm>
              <a:off x="7357534" y="4377266"/>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8" name="Google Shape;1988;p61"/>
            <p:cNvSpPr/>
            <p:nvPr/>
          </p:nvSpPr>
          <p:spPr>
            <a:xfrm>
              <a:off x="6705600" y="4169833"/>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9" name="Google Shape;1989;p61"/>
            <p:cNvSpPr/>
            <p:nvPr/>
          </p:nvSpPr>
          <p:spPr>
            <a:xfrm>
              <a:off x="7772400" y="54102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0" name="Google Shape;1990;p61"/>
            <p:cNvSpPr/>
            <p:nvPr/>
          </p:nvSpPr>
          <p:spPr>
            <a:xfrm>
              <a:off x="4745567" y="51054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1" name="Google Shape;1991;p61"/>
            <p:cNvSpPr/>
            <p:nvPr/>
          </p:nvSpPr>
          <p:spPr>
            <a:xfrm>
              <a:off x="6913033" y="5410200"/>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2" name="Google Shape;1992;p61"/>
            <p:cNvSpPr/>
            <p:nvPr/>
          </p:nvSpPr>
          <p:spPr>
            <a:xfrm>
              <a:off x="6040967" y="5071534"/>
              <a:ext cx="381000" cy="381000"/>
            </a:xfrm>
            <a:prstGeom prst="ellipse">
              <a:avLst/>
            </a:prstGeom>
            <a:gradFill>
              <a:gsLst>
                <a:gs pos="0">
                  <a:srgbClr val="5D427D"/>
                </a:gs>
                <a:gs pos="80000">
                  <a:srgbClr val="7A57A5"/>
                </a:gs>
                <a:gs pos="100000">
                  <a:srgbClr val="7A56A7"/>
                </a:gs>
              </a:gsLst>
              <a:lin ang="16200038" scaled="0"/>
            </a:gradFill>
            <a:ln w="9525" cap="flat" cmpd="sng">
              <a:solidFill>
                <a:srgbClr val="7C5F9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3" name="Google Shape;1993;p61"/>
            <p:cNvSpPr/>
            <p:nvPr/>
          </p:nvSpPr>
          <p:spPr>
            <a:xfrm>
              <a:off x="4720167" y="1825028"/>
              <a:ext cx="1940119" cy="4000500"/>
            </a:xfrm>
            <a:custGeom>
              <a:avLst/>
              <a:gdLst/>
              <a:ahLst/>
              <a:cxnLst/>
              <a:rect l="l" t="t" r="r" b="b"/>
              <a:pathLst>
                <a:path w="1940119" h="4000500" extrusionOk="0">
                  <a:moveTo>
                    <a:pt x="0" y="0"/>
                  </a:moveTo>
                  <a:cubicBezTo>
                    <a:pt x="98778" y="35277"/>
                    <a:pt x="197556" y="70555"/>
                    <a:pt x="381000" y="232833"/>
                  </a:cubicBezTo>
                  <a:cubicBezTo>
                    <a:pt x="564444" y="395111"/>
                    <a:pt x="910166" y="807861"/>
                    <a:pt x="1100666" y="973666"/>
                  </a:cubicBezTo>
                  <a:cubicBezTo>
                    <a:pt x="1291166" y="1139471"/>
                    <a:pt x="1386417" y="1037166"/>
                    <a:pt x="1524000" y="1227666"/>
                  </a:cubicBezTo>
                  <a:cubicBezTo>
                    <a:pt x="1661583" y="1418166"/>
                    <a:pt x="1873249" y="1961444"/>
                    <a:pt x="1926166" y="2116666"/>
                  </a:cubicBezTo>
                  <a:cubicBezTo>
                    <a:pt x="1979083" y="2271888"/>
                    <a:pt x="1866194" y="2120194"/>
                    <a:pt x="1841500" y="2159000"/>
                  </a:cubicBezTo>
                  <a:cubicBezTo>
                    <a:pt x="1816806" y="2197806"/>
                    <a:pt x="1795639" y="2264833"/>
                    <a:pt x="1778000" y="2349500"/>
                  </a:cubicBezTo>
                  <a:cubicBezTo>
                    <a:pt x="1760361" y="2434167"/>
                    <a:pt x="1767416" y="2585861"/>
                    <a:pt x="1735666" y="2667000"/>
                  </a:cubicBezTo>
                  <a:cubicBezTo>
                    <a:pt x="1703916" y="2748139"/>
                    <a:pt x="1647472" y="2779889"/>
                    <a:pt x="1587500" y="2836333"/>
                  </a:cubicBezTo>
                  <a:cubicBezTo>
                    <a:pt x="1527528" y="2892777"/>
                    <a:pt x="1449916" y="2942166"/>
                    <a:pt x="1375833" y="3005666"/>
                  </a:cubicBezTo>
                  <a:cubicBezTo>
                    <a:pt x="1301750" y="3069166"/>
                    <a:pt x="1167695" y="3115027"/>
                    <a:pt x="1143000" y="3217333"/>
                  </a:cubicBezTo>
                  <a:cubicBezTo>
                    <a:pt x="1118306" y="3319639"/>
                    <a:pt x="1231194" y="3488972"/>
                    <a:pt x="1227666" y="3619500"/>
                  </a:cubicBezTo>
                  <a:cubicBezTo>
                    <a:pt x="1224138" y="3750028"/>
                    <a:pt x="1121833" y="4000500"/>
                    <a:pt x="1121833" y="4000500"/>
                  </a:cubicBezTo>
                  <a:lnTo>
                    <a:pt x="1121833" y="4000500"/>
                  </a:lnTo>
                </a:path>
              </a:pathLst>
            </a:custGeom>
            <a:noFill/>
            <a:ln w="76200" cap="flat" cmpd="sng">
              <a:solidFill>
                <a:srgbClr val="7F7F7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61"/>
            <p:cNvSpPr/>
            <p:nvPr/>
          </p:nvSpPr>
          <p:spPr>
            <a:xfrm>
              <a:off x="6646333" y="3987800"/>
              <a:ext cx="2688167" cy="1883833"/>
            </a:xfrm>
            <a:custGeom>
              <a:avLst/>
              <a:gdLst/>
              <a:ahLst/>
              <a:cxnLst/>
              <a:rect l="l" t="t" r="r" b="b"/>
              <a:pathLst>
                <a:path w="2688167" h="1883833" extrusionOk="0">
                  <a:moveTo>
                    <a:pt x="0" y="0"/>
                  </a:moveTo>
                  <a:cubicBezTo>
                    <a:pt x="241653" y="22931"/>
                    <a:pt x="483306" y="45862"/>
                    <a:pt x="635000" y="84667"/>
                  </a:cubicBezTo>
                  <a:cubicBezTo>
                    <a:pt x="786694" y="123472"/>
                    <a:pt x="821973" y="179916"/>
                    <a:pt x="910167" y="232833"/>
                  </a:cubicBezTo>
                  <a:cubicBezTo>
                    <a:pt x="998361" y="285750"/>
                    <a:pt x="1072445" y="338667"/>
                    <a:pt x="1164167" y="402167"/>
                  </a:cubicBezTo>
                  <a:cubicBezTo>
                    <a:pt x="1255889" y="465667"/>
                    <a:pt x="1365250" y="543278"/>
                    <a:pt x="1460500" y="613833"/>
                  </a:cubicBezTo>
                  <a:cubicBezTo>
                    <a:pt x="1555750" y="684389"/>
                    <a:pt x="1622778" y="744361"/>
                    <a:pt x="1735667" y="825500"/>
                  </a:cubicBezTo>
                  <a:cubicBezTo>
                    <a:pt x="1848556" y="906639"/>
                    <a:pt x="2056695" y="1016000"/>
                    <a:pt x="2137834" y="1100667"/>
                  </a:cubicBezTo>
                  <a:cubicBezTo>
                    <a:pt x="2218973" y="1185334"/>
                    <a:pt x="2194278" y="1273528"/>
                    <a:pt x="2222500" y="1333500"/>
                  </a:cubicBezTo>
                  <a:cubicBezTo>
                    <a:pt x="2250722" y="1393472"/>
                    <a:pt x="2268361" y="1407583"/>
                    <a:pt x="2307167" y="1460500"/>
                  </a:cubicBezTo>
                  <a:cubicBezTo>
                    <a:pt x="2345973" y="1513417"/>
                    <a:pt x="2391834" y="1580445"/>
                    <a:pt x="2455334" y="1651000"/>
                  </a:cubicBezTo>
                  <a:cubicBezTo>
                    <a:pt x="2518834" y="1721555"/>
                    <a:pt x="2688167" y="1883833"/>
                    <a:pt x="2688167" y="1883833"/>
                  </a:cubicBezTo>
                </a:path>
              </a:pathLst>
            </a:custGeom>
            <a:noFill/>
            <a:ln w="76200" cap="flat" cmpd="sng">
              <a:solidFill>
                <a:srgbClr val="7F7F7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61"/>
            <p:cNvSpPr txBox="1"/>
            <p:nvPr/>
          </p:nvSpPr>
          <p:spPr>
            <a:xfrm>
              <a:off x="637950" y="2196638"/>
              <a:ext cx="18705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54B8D0"/>
                  </a:solidFill>
                  <a:latin typeface="Avenir"/>
                  <a:ea typeface="Avenir"/>
                  <a:cs typeface="Avenir"/>
                  <a:sym typeface="Avenir"/>
                </a:rPr>
                <a:t>K = 5</a:t>
              </a:r>
              <a:endParaRPr sz="4800" b="1">
                <a:solidFill>
                  <a:srgbClr val="54B8D0"/>
                </a:solidFill>
                <a:latin typeface="Avenir"/>
                <a:ea typeface="Avenir"/>
                <a:cs typeface="Avenir"/>
                <a:sym typeface="Aveni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62"/>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Decision Boundary</a:t>
            </a:r>
            <a:endParaRPr/>
          </a:p>
        </p:txBody>
      </p:sp>
      <p:pic>
        <p:nvPicPr>
          <p:cNvPr id="2001" name="Google Shape;2001;p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24000" y="2690708"/>
            <a:ext cx="9144000" cy="2920365"/>
          </a:xfrm>
          <a:prstGeom prst="rect">
            <a:avLst/>
          </a:prstGeom>
          <a:noFill/>
          <a:ln>
            <a:noFill/>
          </a:ln>
        </p:spPr>
      </p:pic>
      <p:sp>
        <p:nvSpPr>
          <p:cNvPr id="2" name="TextBox 1">
            <a:extLst>
              <a:ext uri="{FF2B5EF4-FFF2-40B4-BE49-F238E27FC236}">
                <a16:creationId xmlns:a16="http://schemas.microsoft.com/office/drawing/2014/main" id="{946D6DB5-A541-E645-81AE-EA700A6EC981}"/>
              </a:ext>
            </a:extLst>
          </p:cNvPr>
          <p:cNvSpPr txBox="1"/>
          <p:nvPr/>
        </p:nvSpPr>
        <p:spPr>
          <a:xfrm>
            <a:off x="2390274" y="1951616"/>
            <a:ext cx="1315452" cy="646331"/>
          </a:xfrm>
          <a:prstGeom prst="rect">
            <a:avLst/>
          </a:prstGeom>
          <a:noFill/>
        </p:spPr>
        <p:txBody>
          <a:bodyPr wrap="square" rtlCol="0">
            <a:spAutoFit/>
          </a:bodyPr>
          <a:lstStyle/>
          <a:p>
            <a:pPr algn="ctr"/>
            <a:r>
              <a:rPr lang="en-US" sz="3600" b="1" dirty="0">
                <a:solidFill>
                  <a:schemeClr val="bg1"/>
                </a:solidFill>
                <a:latin typeface="Source Sans Pro" panose="020B0503030403020204" pitchFamily="34" charset="0"/>
                <a:ea typeface="Source Sans Pro" panose="020B0503030403020204" pitchFamily="34" charset="0"/>
              </a:rPr>
              <a:t>k=1</a:t>
            </a:r>
          </a:p>
        </p:txBody>
      </p:sp>
      <p:sp>
        <p:nvSpPr>
          <p:cNvPr id="5" name="TextBox 4">
            <a:extLst>
              <a:ext uri="{FF2B5EF4-FFF2-40B4-BE49-F238E27FC236}">
                <a16:creationId xmlns:a16="http://schemas.microsoft.com/office/drawing/2014/main" id="{D9FF0E45-0AED-6046-898D-BE805FF9AE06}"/>
              </a:ext>
            </a:extLst>
          </p:cNvPr>
          <p:cNvSpPr txBox="1"/>
          <p:nvPr/>
        </p:nvSpPr>
        <p:spPr>
          <a:xfrm>
            <a:off x="5478379" y="1951616"/>
            <a:ext cx="1315452" cy="646331"/>
          </a:xfrm>
          <a:prstGeom prst="rect">
            <a:avLst/>
          </a:prstGeom>
          <a:noFill/>
        </p:spPr>
        <p:txBody>
          <a:bodyPr wrap="square" rtlCol="0">
            <a:spAutoFit/>
          </a:bodyPr>
          <a:lstStyle/>
          <a:p>
            <a:pPr algn="ctr"/>
            <a:r>
              <a:rPr lang="en-US" sz="3600" b="1" dirty="0">
                <a:solidFill>
                  <a:schemeClr val="bg1"/>
                </a:solidFill>
                <a:latin typeface="Source Sans Pro" panose="020B0503030403020204" pitchFamily="34" charset="0"/>
                <a:ea typeface="Source Sans Pro" panose="020B0503030403020204" pitchFamily="34" charset="0"/>
              </a:rPr>
              <a:t>k=5</a:t>
            </a:r>
          </a:p>
        </p:txBody>
      </p:sp>
      <p:sp>
        <p:nvSpPr>
          <p:cNvPr id="6" name="TextBox 5">
            <a:extLst>
              <a:ext uri="{FF2B5EF4-FFF2-40B4-BE49-F238E27FC236}">
                <a16:creationId xmlns:a16="http://schemas.microsoft.com/office/drawing/2014/main" id="{667455E3-CF23-4F4A-A288-D15FF0510E0D}"/>
              </a:ext>
            </a:extLst>
          </p:cNvPr>
          <p:cNvSpPr txBox="1"/>
          <p:nvPr/>
        </p:nvSpPr>
        <p:spPr>
          <a:xfrm>
            <a:off x="8566484" y="1951616"/>
            <a:ext cx="1315452" cy="646331"/>
          </a:xfrm>
          <a:prstGeom prst="rect">
            <a:avLst/>
          </a:prstGeom>
          <a:noFill/>
        </p:spPr>
        <p:txBody>
          <a:bodyPr wrap="square" rtlCol="0">
            <a:spAutoFit/>
          </a:bodyPr>
          <a:lstStyle/>
          <a:p>
            <a:pPr algn="ctr"/>
            <a:r>
              <a:rPr lang="en-US" sz="3600" b="1" dirty="0">
                <a:solidFill>
                  <a:schemeClr val="bg1"/>
                </a:solidFill>
                <a:latin typeface="Source Sans Pro" panose="020B0503030403020204" pitchFamily="34" charset="0"/>
                <a:ea typeface="Source Sans Pro" panose="020B0503030403020204" pitchFamily="34" charset="0"/>
              </a:rPr>
              <a:t>k=25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63"/>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007" name="Google Shape;2007;p63"/>
          <p:cNvSpPr/>
          <p:nvPr/>
        </p:nvSpPr>
        <p:spPr>
          <a:xfrm>
            <a:off x="3798916" y="16182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08" name="Google Shape;2008;p63"/>
          <p:cNvSpPr/>
          <p:nvPr/>
        </p:nvSpPr>
        <p:spPr>
          <a:xfrm>
            <a:off x="39441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09" name="Google Shape;2009;p63"/>
          <p:cNvSpPr/>
          <p:nvPr/>
        </p:nvSpPr>
        <p:spPr>
          <a:xfrm>
            <a:off x="38851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0" name="Google Shape;2010;p63"/>
          <p:cNvSpPr/>
          <p:nvPr/>
        </p:nvSpPr>
        <p:spPr>
          <a:xfrm>
            <a:off x="3898668" y="56997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1" name="Google Shape;2011;p63"/>
          <p:cNvSpPr/>
          <p:nvPr/>
        </p:nvSpPr>
        <p:spPr>
          <a:xfrm>
            <a:off x="39441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2" name="Google Shape;2012;p63"/>
          <p:cNvSpPr/>
          <p:nvPr/>
        </p:nvSpPr>
        <p:spPr>
          <a:xfrm>
            <a:off x="101567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13" name="Google Shape;2013;p63"/>
          <p:cNvSpPr txBox="1"/>
          <p:nvPr/>
        </p:nvSpPr>
        <p:spPr>
          <a:xfrm>
            <a:off x="48006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a:t>
            </a:r>
            <a:endParaRPr sz="2300">
              <a:solidFill>
                <a:schemeClr val="lt2"/>
              </a:solidFill>
              <a:latin typeface="Avenir"/>
              <a:ea typeface="Avenir"/>
              <a:cs typeface="Avenir"/>
              <a:sym typeface="Avenir"/>
            </a:endParaRPr>
          </a:p>
        </p:txBody>
      </p:sp>
      <p:sp>
        <p:nvSpPr>
          <p:cNvPr id="2014" name="Google Shape;2014;p63"/>
          <p:cNvSpPr txBox="1"/>
          <p:nvPr/>
        </p:nvSpPr>
        <p:spPr>
          <a:xfrm>
            <a:off x="3886200" y="5707115"/>
            <a:ext cx="6553200" cy="465000"/>
          </a:xfrm>
          <a:prstGeom prst="rect">
            <a:avLst/>
          </a:prstGeom>
          <a:noFill/>
          <a:ln>
            <a:noFill/>
          </a:ln>
        </p:spPr>
        <p:txBody>
          <a:bodyPr spcFirstLastPara="1" wrap="square" lIns="0" tIns="0" rIns="0" bIns="0" anchor="t" anchorCtr="0">
            <a:noAutofit/>
          </a:bodyPr>
          <a:lstStyle/>
          <a:p>
            <a:pPr marL="12700" marR="5080" lvl="0" indent="0" algn="l" rtl="0">
              <a:lnSpc>
                <a:spcPct val="211111"/>
              </a:lnSpc>
              <a:spcBef>
                <a:spcPts val="0"/>
              </a:spcBef>
              <a:spcAft>
                <a:spcPts val="0"/>
              </a:spcAft>
              <a:buNone/>
            </a:pPr>
            <a:r>
              <a:rPr lang="en-US" sz="1800">
                <a:solidFill>
                  <a:srgbClr val="A6A6A6"/>
                </a:solidFill>
                <a:latin typeface="Avenir"/>
                <a:ea typeface="Avenir"/>
                <a:cs typeface="Avenir"/>
                <a:sym typeface="Avenir"/>
              </a:rPr>
              <a:t>012345	</a:t>
            </a:r>
            <a:endParaRPr sz="1800">
              <a:solidFill>
                <a:srgbClr val="A6A6A6"/>
              </a:solidFill>
              <a:latin typeface="Avenir"/>
              <a:ea typeface="Avenir"/>
              <a:cs typeface="Avenir"/>
              <a:sym typeface="Avenir"/>
            </a:endParaRPr>
          </a:p>
        </p:txBody>
      </p:sp>
      <p:sp>
        <p:nvSpPr>
          <p:cNvPr id="2015" name="Google Shape;2015;p63"/>
          <p:cNvSpPr txBox="1"/>
          <p:nvPr/>
        </p:nvSpPr>
        <p:spPr>
          <a:xfrm>
            <a:off x="20574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a:t>
            </a:r>
            <a:endParaRPr sz="2300">
              <a:solidFill>
                <a:schemeClr val="lt2"/>
              </a:solidFill>
              <a:latin typeface="Avenir"/>
              <a:ea typeface="Avenir"/>
              <a:cs typeface="Avenir"/>
              <a:sym typeface="Avenir"/>
            </a:endParaRPr>
          </a:p>
        </p:txBody>
      </p:sp>
      <p:sp>
        <p:nvSpPr>
          <p:cNvPr id="2016" name="Google Shape;2016;p63"/>
          <p:cNvSpPr txBox="1"/>
          <p:nvPr/>
        </p:nvSpPr>
        <p:spPr>
          <a:xfrm>
            <a:off x="3539066" y="1562724"/>
            <a:ext cx="304800" cy="4838100"/>
          </a:xfrm>
          <a:prstGeom prst="rect">
            <a:avLst/>
          </a:prstGeom>
          <a:noFill/>
          <a:ln>
            <a:noFill/>
          </a:ln>
        </p:spPr>
        <p:txBody>
          <a:bodyPr spcFirstLastPara="1" wrap="square" lIns="0" tIns="0" rIns="0" bIns="0" anchor="t" anchorCtr="0">
            <a:noAutofit/>
          </a:bodyPr>
          <a:lstStyle/>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60			40	</a:t>
            </a:r>
            <a:endParaRPr/>
          </a:p>
          <a:p>
            <a:pPr marL="12700" marR="5080" lvl="0" indent="0" algn="r" rtl="0">
              <a:lnSpc>
                <a:spcPct val="211111"/>
              </a:lnSpc>
              <a:spcBef>
                <a:spcPts val="0"/>
              </a:spcBef>
              <a:spcAft>
                <a:spcPts val="0"/>
              </a:spcAft>
              <a:buNone/>
            </a:pPr>
            <a:endParaRPr sz="1800">
              <a:solidFill>
                <a:srgbClr val="A6A6A6"/>
              </a:solidFill>
              <a:latin typeface="Avenir"/>
              <a:ea typeface="Avenir"/>
              <a:cs typeface="Avenir"/>
              <a:sym typeface="Avenir"/>
            </a:endParaRPr>
          </a:p>
          <a:p>
            <a:pPr marL="12700" marR="5080" lvl="0" indent="0" algn="r" rtl="0">
              <a:lnSpc>
                <a:spcPct val="211111"/>
              </a:lnSpc>
              <a:spcBef>
                <a:spcPts val="0"/>
              </a:spcBef>
              <a:spcAft>
                <a:spcPts val="0"/>
              </a:spcAft>
              <a:buNone/>
            </a:pPr>
            <a:r>
              <a:rPr lang="en-US" sz="1800">
                <a:solidFill>
                  <a:srgbClr val="A6A6A6"/>
                </a:solidFill>
                <a:latin typeface="Avenir"/>
                <a:ea typeface="Avenir"/>
                <a:cs typeface="Avenir"/>
                <a:sym typeface="Avenir"/>
              </a:rPr>
              <a:t>20	</a:t>
            </a:r>
            <a:endParaRPr sz="1800">
              <a:solidFill>
                <a:srgbClr val="A6A6A6"/>
              </a:solidFill>
              <a:latin typeface="Avenir"/>
              <a:ea typeface="Avenir"/>
              <a:cs typeface="Avenir"/>
              <a:sym typeface="Avenir"/>
            </a:endParaRPr>
          </a:p>
        </p:txBody>
      </p:sp>
      <p:sp>
        <p:nvSpPr>
          <p:cNvPr id="2017" name="Google Shape;2017;p63"/>
          <p:cNvSpPr/>
          <p:nvPr/>
        </p:nvSpPr>
        <p:spPr>
          <a:xfrm>
            <a:off x="44196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8" name="Google Shape;2018;p63"/>
          <p:cNvSpPr/>
          <p:nvPr/>
        </p:nvSpPr>
        <p:spPr>
          <a:xfrm>
            <a:off x="4004734" y="3124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9" name="Google Shape;2019;p63"/>
          <p:cNvSpPr/>
          <p:nvPr/>
        </p:nvSpPr>
        <p:spPr>
          <a:xfrm>
            <a:off x="4004734"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0" name="Google Shape;2020;p63"/>
          <p:cNvSpPr/>
          <p:nvPr/>
        </p:nvSpPr>
        <p:spPr>
          <a:xfrm>
            <a:off x="4114800"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1" name="Google Shape;2021;p63"/>
          <p:cNvSpPr/>
          <p:nvPr/>
        </p:nvSpPr>
        <p:spPr>
          <a:xfrm>
            <a:off x="4203699" y="2133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2" name="Google Shape;2022;p63"/>
          <p:cNvSpPr/>
          <p:nvPr/>
        </p:nvSpPr>
        <p:spPr>
          <a:xfrm>
            <a:off x="43434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3" name="Google Shape;2023;p63"/>
          <p:cNvSpPr/>
          <p:nvPr/>
        </p:nvSpPr>
        <p:spPr>
          <a:xfrm>
            <a:off x="4114800" y="3733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4" name="Google Shape;2024;p63"/>
          <p:cNvSpPr/>
          <p:nvPr/>
        </p:nvSpPr>
        <p:spPr>
          <a:xfrm>
            <a:off x="4237565" y="4572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5" name="Google Shape;2025;p63"/>
          <p:cNvSpPr/>
          <p:nvPr/>
        </p:nvSpPr>
        <p:spPr>
          <a:xfrm>
            <a:off x="43434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6" name="Google Shape;2026;p63"/>
          <p:cNvSpPr/>
          <p:nvPr/>
        </p:nvSpPr>
        <p:spPr>
          <a:xfrm>
            <a:off x="44196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7" name="Google Shape;2027;p63"/>
          <p:cNvSpPr/>
          <p:nvPr/>
        </p:nvSpPr>
        <p:spPr>
          <a:xfrm>
            <a:off x="3996266" y="3505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8" name="Google Shape;2028;p63"/>
          <p:cNvSpPr/>
          <p:nvPr/>
        </p:nvSpPr>
        <p:spPr>
          <a:xfrm>
            <a:off x="3996266" y="3962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9" name="Google Shape;2029;p63"/>
          <p:cNvSpPr/>
          <p:nvPr/>
        </p:nvSpPr>
        <p:spPr>
          <a:xfrm>
            <a:off x="3996266" y="4267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0" name="Google Shape;2030;p63"/>
          <p:cNvSpPr/>
          <p:nvPr/>
        </p:nvSpPr>
        <p:spPr>
          <a:xfrm>
            <a:off x="3996266"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1" name="Google Shape;2031;p63"/>
          <p:cNvSpPr/>
          <p:nvPr/>
        </p:nvSpPr>
        <p:spPr>
          <a:xfrm>
            <a:off x="3996266"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2" name="Google Shape;2032;p63"/>
          <p:cNvSpPr/>
          <p:nvPr/>
        </p:nvSpPr>
        <p:spPr>
          <a:xfrm>
            <a:off x="3996266"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3" name="Google Shape;2033;p63"/>
          <p:cNvSpPr/>
          <p:nvPr/>
        </p:nvSpPr>
        <p:spPr>
          <a:xfrm>
            <a:off x="41148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4" name="Google Shape;2034;p63"/>
          <p:cNvSpPr/>
          <p:nvPr/>
        </p:nvSpPr>
        <p:spPr>
          <a:xfrm>
            <a:off x="4114800" y="4191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5" name="Google Shape;2035;p63"/>
          <p:cNvSpPr/>
          <p:nvPr/>
        </p:nvSpPr>
        <p:spPr>
          <a:xfrm>
            <a:off x="4114800"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6" name="Google Shape;2036;p63"/>
          <p:cNvSpPr/>
          <p:nvPr/>
        </p:nvSpPr>
        <p:spPr>
          <a:xfrm>
            <a:off x="4203699"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7" name="Google Shape;2037;p63"/>
          <p:cNvSpPr/>
          <p:nvPr/>
        </p:nvSpPr>
        <p:spPr>
          <a:xfrm>
            <a:off x="43434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8" name="Google Shape;2038;p63"/>
          <p:cNvSpPr/>
          <p:nvPr/>
        </p:nvSpPr>
        <p:spPr>
          <a:xfrm>
            <a:off x="43434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9" name="Google Shape;2039;p63"/>
          <p:cNvSpPr/>
          <p:nvPr/>
        </p:nvSpPr>
        <p:spPr>
          <a:xfrm>
            <a:off x="44196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0" name="Google Shape;2040;p63"/>
          <p:cNvSpPr/>
          <p:nvPr/>
        </p:nvSpPr>
        <p:spPr>
          <a:xfrm>
            <a:off x="4343400" y="1828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1" name="Google Shape;2041;p63"/>
          <p:cNvSpPr/>
          <p:nvPr/>
        </p:nvSpPr>
        <p:spPr>
          <a:xfrm>
            <a:off x="4343400" y="3124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2" name="Google Shape;2042;p63"/>
          <p:cNvSpPr/>
          <p:nvPr/>
        </p:nvSpPr>
        <p:spPr>
          <a:xfrm>
            <a:off x="4343400" y="3505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3" name="Google Shape;2043;p63"/>
          <p:cNvSpPr/>
          <p:nvPr/>
        </p:nvSpPr>
        <p:spPr>
          <a:xfrm>
            <a:off x="4343400" y="3886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4" name="Google Shape;2044;p63"/>
          <p:cNvSpPr/>
          <p:nvPr/>
        </p:nvSpPr>
        <p:spPr>
          <a:xfrm>
            <a:off x="4343400" y="4343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5" name="Google Shape;2045;p63"/>
          <p:cNvSpPr/>
          <p:nvPr/>
        </p:nvSpPr>
        <p:spPr>
          <a:xfrm>
            <a:off x="4343400" y="4648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6" name="Google Shape;2046;p63"/>
          <p:cNvSpPr/>
          <p:nvPr/>
        </p:nvSpPr>
        <p:spPr>
          <a:xfrm>
            <a:off x="4419600" y="2971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7" name="Google Shape;2047;p63"/>
          <p:cNvSpPr/>
          <p:nvPr/>
        </p:nvSpPr>
        <p:spPr>
          <a:xfrm>
            <a:off x="4419600" y="3657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8" name="Google Shape;2048;p63"/>
          <p:cNvSpPr/>
          <p:nvPr/>
        </p:nvSpPr>
        <p:spPr>
          <a:xfrm>
            <a:off x="4419600" y="4191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9" name="Google Shape;2049;p63"/>
          <p:cNvSpPr/>
          <p:nvPr/>
        </p:nvSpPr>
        <p:spPr>
          <a:xfrm>
            <a:off x="4419600" y="4800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0" name="Google Shape;2050;p63"/>
          <p:cNvSpPr/>
          <p:nvPr/>
        </p:nvSpPr>
        <p:spPr>
          <a:xfrm>
            <a:off x="4203699" y="4038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1" name="Google Shape;2051;p63"/>
          <p:cNvSpPr/>
          <p:nvPr/>
        </p:nvSpPr>
        <p:spPr>
          <a:xfrm>
            <a:off x="4203699" y="3581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2" name="Google Shape;2052;p63"/>
          <p:cNvSpPr/>
          <p:nvPr/>
        </p:nvSpPr>
        <p:spPr>
          <a:xfrm>
            <a:off x="4203699" y="3048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3" name="Google Shape;2053;p63"/>
          <p:cNvSpPr/>
          <p:nvPr/>
        </p:nvSpPr>
        <p:spPr>
          <a:xfrm>
            <a:off x="4203699"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4" name="Google Shape;2054;p63"/>
          <p:cNvSpPr/>
          <p:nvPr/>
        </p:nvSpPr>
        <p:spPr>
          <a:xfrm>
            <a:off x="4114800" y="3276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5" name="Google Shape;2055;p63"/>
          <p:cNvSpPr/>
          <p:nvPr/>
        </p:nvSpPr>
        <p:spPr>
          <a:xfrm>
            <a:off x="41148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6" name="Google Shape;2056;p63"/>
          <p:cNvSpPr/>
          <p:nvPr/>
        </p:nvSpPr>
        <p:spPr>
          <a:xfrm>
            <a:off x="41148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7" name="Google Shape;2057;p63"/>
          <p:cNvSpPr/>
          <p:nvPr/>
        </p:nvSpPr>
        <p:spPr>
          <a:xfrm>
            <a:off x="3996266"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8" name="Google Shape;2058;p63"/>
          <p:cNvSpPr/>
          <p:nvPr/>
        </p:nvSpPr>
        <p:spPr>
          <a:xfrm>
            <a:off x="3996266" y="2362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9" name="Google Shape;2059;p63"/>
          <p:cNvSpPr/>
          <p:nvPr/>
        </p:nvSpPr>
        <p:spPr>
          <a:xfrm>
            <a:off x="3996266" y="4495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0" name="Google Shape;2060;p63"/>
          <p:cNvSpPr/>
          <p:nvPr/>
        </p:nvSpPr>
        <p:spPr>
          <a:xfrm>
            <a:off x="4114800" y="5257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1" name="Google Shape;2061;p63"/>
          <p:cNvSpPr/>
          <p:nvPr/>
        </p:nvSpPr>
        <p:spPr>
          <a:xfrm>
            <a:off x="4237565" y="4724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2" name="Google Shape;2062;p63"/>
          <p:cNvSpPr/>
          <p:nvPr/>
        </p:nvSpPr>
        <p:spPr>
          <a:xfrm>
            <a:off x="4246033" y="4876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3" name="Google Shape;2063;p63"/>
          <p:cNvSpPr/>
          <p:nvPr/>
        </p:nvSpPr>
        <p:spPr>
          <a:xfrm>
            <a:off x="4203699" y="5486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4" name="Google Shape;2064;p63"/>
          <p:cNvSpPr/>
          <p:nvPr/>
        </p:nvSpPr>
        <p:spPr>
          <a:xfrm>
            <a:off x="4114800" y="4800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5" name="Google Shape;2065;p63"/>
          <p:cNvSpPr/>
          <p:nvPr/>
        </p:nvSpPr>
        <p:spPr>
          <a:xfrm>
            <a:off x="4343400" y="2667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6" name="Google Shape;2066;p63"/>
          <p:cNvSpPr/>
          <p:nvPr/>
        </p:nvSpPr>
        <p:spPr>
          <a:xfrm>
            <a:off x="4419600" y="3810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64"/>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072" name="Google Shape;2072;p64"/>
          <p:cNvSpPr/>
          <p:nvPr/>
        </p:nvSpPr>
        <p:spPr>
          <a:xfrm>
            <a:off x="3722716" y="16182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3" name="Google Shape;2073;p64"/>
          <p:cNvSpPr/>
          <p:nvPr/>
        </p:nvSpPr>
        <p:spPr>
          <a:xfrm>
            <a:off x="38679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4" name="Google Shape;2074;p64"/>
          <p:cNvSpPr/>
          <p:nvPr/>
        </p:nvSpPr>
        <p:spPr>
          <a:xfrm>
            <a:off x="38089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5" name="Google Shape;2075;p64"/>
          <p:cNvSpPr/>
          <p:nvPr/>
        </p:nvSpPr>
        <p:spPr>
          <a:xfrm>
            <a:off x="3822468" y="56997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6" name="Google Shape;2076;p64"/>
          <p:cNvSpPr/>
          <p:nvPr/>
        </p:nvSpPr>
        <p:spPr>
          <a:xfrm>
            <a:off x="38679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7" name="Google Shape;2077;p64"/>
          <p:cNvSpPr/>
          <p:nvPr/>
        </p:nvSpPr>
        <p:spPr>
          <a:xfrm>
            <a:off x="100805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078" name="Google Shape;2078;p64"/>
          <p:cNvSpPr txBox="1"/>
          <p:nvPr/>
        </p:nvSpPr>
        <p:spPr>
          <a:xfrm>
            <a:off x="47244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 (scaled)</a:t>
            </a:r>
            <a:endParaRPr sz="2300">
              <a:solidFill>
                <a:schemeClr val="lt2"/>
              </a:solidFill>
              <a:latin typeface="Avenir"/>
              <a:ea typeface="Avenir"/>
              <a:cs typeface="Avenir"/>
              <a:sym typeface="Avenir"/>
            </a:endParaRPr>
          </a:p>
        </p:txBody>
      </p:sp>
      <p:sp>
        <p:nvSpPr>
          <p:cNvPr id="2079" name="Google Shape;2079;p64"/>
          <p:cNvSpPr txBox="1"/>
          <p:nvPr/>
        </p:nvSpPr>
        <p:spPr>
          <a:xfrm>
            <a:off x="19812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 </a:t>
            </a:r>
            <a:endParaRPr sz="2300">
              <a:solidFill>
                <a:schemeClr val="lt2"/>
              </a:solidFill>
              <a:latin typeface="Avenir"/>
              <a:ea typeface="Avenir"/>
              <a:cs typeface="Avenir"/>
              <a:sym typeface="Avenir"/>
            </a:endParaRPr>
          </a:p>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(scaled)</a:t>
            </a:r>
            <a:endParaRPr sz="2300">
              <a:solidFill>
                <a:schemeClr val="lt2"/>
              </a:solidFill>
              <a:latin typeface="Avenir"/>
              <a:ea typeface="Avenir"/>
              <a:cs typeface="Avenir"/>
              <a:sym typeface="Avenir"/>
            </a:endParaRPr>
          </a:p>
        </p:txBody>
      </p:sp>
      <p:sp>
        <p:nvSpPr>
          <p:cNvPr id="2080" name="Google Shape;2080;p64"/>
          <p:cNvSpPr/>
          <p:nvPr/>
        </p:nvSpPr>
        <p:spPr>
          <a:xfrm>
            <a:off x="94488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1" name="Google Shape;2081;p64"/>
          <p:cNvSpPr/>
          <p:nvPr/>
        </p:nvSpPr>
        <p:spPr>
          <a:xfrm>
            <a:off x="4961468" y="3124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2" name="Google Shape;2082;p64"/>
          <p:cNvSpPr/>
          <p:nvPr/>
        </p:nvSpPr>
        <p:spPr>
          <a:xfrm>
            <a:off x="4961468"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3" name="Google Shape;2083;p64"/>
          <p:cNvSpPr/>
          <p:nvPr/>
        </p:nvSpPr>
        <p:spPr>
          <a:xfrm>
            <a:off x="6096000" y="1981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4" name="Google Shape;2084;p64"/>
          <p:cNvSpPr/>
          <p:nvPr/>
        </p:nvSpPr>
        <p:spPr>
          <a:xfrm>
            <a:off x="7086600" y="2133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5" name="Google Shape;2085;p64"/>
          <p:cNvSpPr/>
          <p:nvPr/>
        </p:nvSpPr>
        <p:spPr>
          <a:xfrm>
            <a:off x="83058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6" name="Google Shape;2086;p64"/>
          <p:cNvSpPr/>
          <p:nvPr/>
        </p:nvSpPr>
        <p:spPr>
          <a:xfrm>
            <a:off x="6096000" y="3733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7" name="Google Shape;2087;p64"/>
          <p:cNvSpPr/>
          <p:nvPr/>
        </p:nvSpPr>
        <p:spPr>
          <a:xfrm>
            <a:off x="7120466" y="4572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8" name="Google Shape;2088;p64"/>
          <p:cNvSpPr/>
          <p:nvPr/>
        </p:nvSpPr>
        <p:spPr>
          <a:xfrm>
            <a:off x="83058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9" name="Google Shape;2089;p64"/>
          <p:cNvSpPr/>
          <p:nvPr/>
        </p:nvSpPr>
        <p:spPr>
          <a:xfrm>
            <a:off x="94488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0" name="Google Shape;2090;p64"/>
          <p:cNvSpPr/>
          <p:nvPr/>
        </p:nvSpPr>
        <p:spPr>
          <a:xfrm>
            <a:off x="4953000" y="3505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1" name="Google Shape;2091;p64"/>
          <p:cNvSpPr/>
          <p:nvPr/>
        </p:nvSpPr>
        <p:spPr>
          <a:xfrm>
            <a:off x="4953000" y="3962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2" name="Google Shape;2092;p64"/>
          <p:cNvSpPr/>
          <p:nvPr/>
        </p:nvSpPr>
        <p:spPr>
          <a:xfrm>
            <a:off x="4953000" y="4267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3" name="Google Shape;2093;p64"/>
          <p:cNvSpPr/>
          <p:nvPr/>
        </p:nvSpPr>
        <p:spPr>
          <a:xfrm>
            <a:off x="4953000" y="4648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4" name="Google Shape;2094;p64"/>
          <p:cNvSpPr/>
          <p:nvPr/>
        </p:nvSpPr>
        <p:spPr>
          <a:xfrm>
            <a:off x="49530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5" name="Google Shape;2095;p64"/>
          <p:cNvSpPr/>
          <p:nvPr/>
        </p:nvSpPr>
        <p:spPr>
          <a:xfrm>
            <a:off x="4953000"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6" name="Google Shape;2096;p64"/>
          <p:cNvSpPr/>
          <p:nvPr/>
        </p:nvSpPr>
        <p:spPr>
          <a:xfrm>
            <a:off x="6096000" y="5029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7" name="Google Shape;2097;p64"/>
          <p:cNvSpPr/>
          <p:nvPr/>
        </p:nvSpPr>
        <p:spPr>
          <a:xfrm>
            <a:off x="6096000" y="4191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8" name="Google Shape;2098;p64"/>
          <p:cNvSpPr/>
          <p:nvPr/>
        </p:nvSpPr>
        <p:spPr>
          <a:xfrm>
            <a:off x="6096000" y="4343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9" name="Google Shape;2099;p64"/>
          <p:cNvSpPr/>
          <p:nvPr/>
        </p:nvSpPr>
        <p:spPr>
          <a:xfrm>
            <a:off x="7086600" y="5257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0" name="Google Shape;2100;p64"/>
          <p:cNvSpPr/>
          <p:nvPr/>
        </p:nvSpPr>
        <p:spPr>
          <a:xfrm>
            <a:off x="8305800" y="5181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1" name="Google Shape;2101;p64"/>
          <p:cNvSpPr/>
          <p:nvPr/>
        </p:nvSpPr>
        <p:spPr>
          <a:xfrm>
            <a:off x="83058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2" name="Google Shape;2102;p64"/>
          <p:cNvSpPr/>
          <p:nvPr/>
        </p:nvSpPr>
        <p:spPr>
          <a:xfrm>
            <a:off x="9448800" y="54102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3" name="Google Shape;2103;p64"/>
          <p:cNvSpPr/>
          <p:nvPr/>
        </p:nvSpPr>
        <p:spPr>
          <a:xfrm>
            <a:off x="8305800" y="1828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4" name="Google Shape;2104;p64"/>
          <p:cNvSpPr/>
          <p:nvPr/>
        </p:nvSpPr>
        <p:spPr>
          <a:xfrm>
            <a:off x="8305800" y="3124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5" name="Google Shape;2105;p64"/>
          <p:cNvSpPr/>
          <p:nvPr/>
        </p:nvSpPr>
        <p:spPr>
          <a:xfrm>
            <a:off x="8305800" y="3505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6" name="Google Shape;2106;p64"/>
          <p:cNvSpPr/>
          <p:nvPr/>
        </p:nvSpPr>
        <p:spPr>
          <a:xfrm>
            <a:off x="8305800" y="3886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7" name="Google Shape;2107;p64"/>
          <p:cNvSpPr/>
          <p:nvPr/>
        </p:nvSpPr>
        <p:spPr>
          <a:xfrm>
            <a:off x="8305800" y="4343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8" name="Google Shape;2108;p64"/>
          <p:cNvSpPr/>
          <p:nvPr/>
        </p:nvSpPr>
        <p:spPr>
          <a:xfrm>
            <a:off x="8305800" y="4648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9" name="Google Shape;2109;p64"/>
          <p:cNvSpPr/>
          <p:nvPr/>
        </p:nvSpPr>
        <p:spPr>
          <a:xfrm>
            <a:off x="9448800" y="2971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0" name="Google Shape;2110;p64"/>
          <p:cNvSpPr/>
          <p:nvPr/>
        </p:nvSpPr>
        <p:spPr>
          <a:xfrm>
            <a:off x="9448800" y="3657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1" name="Google Shape;2111;p64"/>
          <p:cNvSpPr/>
          <p:nvPr/>
        </p:nvSpPr>
        <p:spPr>
          <a:xfrm>
            <a:off x="9448800" y="4191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2" name="Google Shape;2112;p64"/>
          <p:cNvSpPr/>
          <p:nvPr/>
        </p:nvSpPr>
        <p:spPr>
          <a:xfrm>
            <a:off x="9448800" y="4800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3" name="Google Shape;2113;p64"/>
          <p:cNvSpPr/>
          <p:nvPr/>
        </p:nvSpPr>
        <p:spPr>
          <a:xfrm>
            <a:off x="7086600" y="4038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4" name="Google Shape;2114;p64"/>
          <p:cNvSpPr/>
          <p:nvPr/>
        </p:nvSpPr>
        <p:spPr>
          <a:xfrm>
            <a:off x="7086600" y="3581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5" name="Google Shape;2115;p64"/>
          <p:cNvSpPr/>
          <p:nvPr/>
        </p:nvSpPr>
        <p:spPr>
          <a:xfrm>
            <a:off x="7086600" y="3048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6" name="Google Shape;2116;p64"/>
          <p:cNvSpPr/>
          <p:nvPr/>
        </p:nvSpPr>
        <p:spPr>
          <a:xfrm>
            <a:off x="7086600" y="26670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7" name="Google Shape;2117;p64"/>
          <p:cNvSpPr/>
          <p:nvPr/>
        </p:nvSpPr>
        <p:spPr>
          <a:xfrm>
            <a:off x="6096000" y="3276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8" name="Google Shape;2118;p64"/>
          <p:cNvSpPr/>
          <p:nvPr/>
        </p:nvSpPr>
        <p:spPr>
          <a:xfrm>
            <a:off x="60960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9" name="Google Shape;2119;p64"/>
          <p:cNvSpPr/>
          <p:nvPr/>
        </p:nvSpPr>
        <p:spPr>
          <a:xfrm>
            <a:off x="6096000" y="25146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0" name="Google Shape;2120;p64"/>
          <p:cNvSpPr/>
          <p:nvPr/>
        </p:nvSpPr>
        <p:spPr>
          <a:xfrm>
            <a:off x="4953000" y="2743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1" name="Google Shape;2121;p64"/>
          <p:cNvSpPr/>
          <p:nvPr/>
        </p:nvSpPr>
        <p:spPr>
          <a:xfrm>
            <a:off x="4953000" y="23622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2" name="Google Shape;2122;p64"/>
          <p:cNvSpPr/>
          <p:nvPr/>
        </p:nvSpPr>
        <p:spPr>
          <a:xfrm>
            <a:off x="4953000" y="3352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3" name="Google Shape;2123;p64"/>
          <p:cNvSpPr/>
          <p:nvPr/>
        </p:nvSpPr>
        <p:spPr>
          <a:xfrm>
            <a:off x="6096000" y="52578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4" name="Google Shape;2124;p64"/>
          <p:cNvSpPr/>
          <p:nvPr/>
        </p:nvSpPr>
        <p:spPr>
          <a:xfrm>
            <a:off x="7120466" y="4724400"/>
            <a:ext cx="228600" cy="228600"/>
          </a:xfrm>
          <a:prstGeom prst="ellipse">
            <a:avLst/>
          </a:prstGeom>
          <a:solidFill>
            <a:srgbClr val="C0504D"/>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5" name="Google Shape;2125;p64"/>
          <p:cNvSpPr/>
          <p:nvPr/>
        </p:nvSpPr>
        <p:spPr>
          <a:xfrm>
            <a:off x="7128934" y="48768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6" name="Google Shape;2126;p64"/>
          <p:cNvSpPr/>
          <p:nvPr/>
        </p:nvSpPr>
        <p:spPr>
          <a:xfrm>
            <a:off x="7086600" y="54864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7" name="Google Shape;2127;p64"/>
          <p:cNvSpPr/>
          <p:nvPr/>
        </p:nvSpPr>
        <p:spPr>
          <a:xfrm>
            <a:off x="7086600" y="25146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8" name="Google Shape;2128;p64"/>
          <p:cNvSpPr/>
          <p:nvPr/>
        </p:nvSpPr>
        <p:spPr>
          <a:xfrm>
            <a:off x="9448800" y="3810000"/>
            <a:ext cx="228600" cy="228600"/>
          </a:xfrm>
          <a:prstGeom prst="ellipse">
            <a:avLst/>
          </a:prstGeom>
          <a:solidFill>
            <a:srgbClr val="4BACC6"/>
          </a:solidFill>
          <a:ln w="57150" cap="flat" cmpd="sng">
            <a:solidFill>
              <a:srgbClr val="7F7F7F"/>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65"/>
          <p:cNvSpPr/>
          <p:nvPr/>
        </p:nvSpPr>
        <p:spPr>
          <a:xfrm>
            <a:off x="3873500" y="1828800"/>
            <a:ext cx="6307667" cy="3407833"/>
          </a:xfrm>
          <a:custGeom>
            <a:avLst/>
            <a:gdLst/>
            <a:ahLst/>
            <a:cxnLst/>
            <a:rect l="l" t="t" r="r" b="b"/>
            <a:pathLst>
              <a:path w="6307667" h="3407833" extrusionOk="0">
                <a:moveTo>
                  <a:pt x="0" y="21166"/>
                </a:moveTo>
                <a:lnTo>
                  <a:pt x="6307667" y="0"/>
                </a:lnTo>
                <a:lnTo>
                  <a:pt x="6307667" y="3407833"/>
                </a:lnTo>
                <a:lnTo>
                  <a:pt x="6053667" y="3407833"/>
                </a:lnTo>
                <a:lnTo>
                  <a:pt x="5799667" y="3407833"/>
                </a:lnTo>
                <a:lnTo>
                  <a:pt x="5503333" y="3323166"/>
                </a:lnTo>
                <a:lnTo>
                  <a:pt x="4720167" y="3280833"/>
                </a:lnTo>
                <a:lnTo>
                  <a:pt x="4508500" y="3238500"/>
                </a:lnTo>
                <a:lnTo>
                  <a:pt x="4508500" y="3238500"/>
                </a:lnTo>
                <a:lnTo>
                  <a:pt x="4085167" y="3196166"/>
                </a:lnTo>
                <a:lnTo>
                  <a:pt x="4085167" y="3196166"/>
                </a:lnTo>
                <a:lnTo>
                  <a:pt x="3598333" y="2836333"/>
                </a:lnTo>
                <a:lnTo>
                  <a:pt x="3598333" y="2836333"/>
                </a:lnTo>
                <a:lnTo>
                  <a:pt x="3386667" y="2751666"/>
                </a:lnTo>
                <a:lnTo>
                  <a:pt x="3386667" y="2751666"/>
                </a:lnTo>
                <a:lnTo>
                  <a:pt x="3132667" y="2518833"/>
                </a:lnTo>
                <a:lnTo>
                  <a:pt x="2942167" y="2391833"/>
                </a:lnTo>
                <a:lnTo>
                  <a:pt x="2815167" y="2095500"/>
                </a:lnTo>
                <a:lnTo>
                  <a:pt x="2603500" y="1968500"/>
                </a:lnTo>
                <a:lnTo>
                  <a:pt x="2434167" y="1883833"/>
                </a:lnTo>
                <a:lnTo>
                  <a:pt x="2010833" y="1651000"/>
                </a:lnTo>
                <a:lnTo>
                  <a:pt x="1629833" y="1460500"/>
                </a:lnTo>
                <a:lnTo>
                  <a:pt x="1397000" y="1375833"/>
                </a:lnTo>
                <a:lnTo>
                  <a:pt x="1121833" y="1291166"/>
                </a:lnTo>
                <a:lnTo>
                  <a:pt x="1121833" y="1291166"/>
                </a:lnTo>
                <a:lnTo>
                  <a:pt x="677333" y="1100666"/>
                </a:lnTo>
                <a:lnTo>
                  <a:pt x="381000" y="1016000"/>
                </a:lnTo>
                <a:lnTo>
                  <a:pt x="0" y="910166"/>
                </a:lnTo>
              </a:path>
            </a:pathLst>
          </a:custGeom>
          <a:solidFill>
            <a:srgbClr val="CC615A"/>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65"/>
          <p:cNvSpPr/>
          <p:nvPr/>
        </p:nvSpPr>
        <p:spPr>
          <a:xfrm>
            <a:off x="3873500" y="2717800"/>
            <a:ext cx="6286500" cy="3153833"/>
          </a:xfrm>
          <a:custGeom>
            <a:avLst/>
            <a:gdLst/>
            <a:ahLst/>
            <a:cxnLst/>
            <a:rect l="l" t="t" r="r" b="b"/>
            <a:pathLst>
              <a:path w="6286500" h="3153833" extrusionOk="0">
                <a:moveTo>
                  <a:pt x="0" y="0"/>
                </a:moveTo>
                <a:lnTo>
                  <a:pt x="1820333" y="635000"/>
                </a:lnTo>
                <a:lnTo>
                  <a:pt x="2836333" y="1206500"/>
                </a:lnTo>
                <a:lnTo>
                  <a:pt x="3090333" y="1629833"/>
                </a:lnTo>
                <a:lnTo>
                  <a:pt x="3259667" y="1778000"/>
                </a:lnTo>
                <a:lnTo>
                  <a:pt x="3704167" y="1968500"/>
                </a:lnTo>
                <a:lnTo>
                  <a:pt x="4042833" y="2264833"/>
                </a:lnTo>
                <a:lnTo>
                  <a:pt x="4529667" y="2370667"/>
                </a:lnTo>
                <a:lnTo>
                  <a:pt x="5397500" y="2455333"/>
                </a:lnTo>
                <a:lnTo>
                  <a:pt x="6074833" y="2518833"/>
                </a:lnTo>
                <a:lnTo>
                  <a:pt x="6265333" y="2540000"/>
                </a:lnTo>
                <a:lnTo>
                  <a:pt x="6286500" y="3153833"/>
                </a:lnTo>
                <a:lnTo>
                  <a:pt x="0" y="3111500"/>
                </a:lnTo>
                <a:lnTo>
                  <a:pt x="0" y="0"/>
                </a:lnTo>
                <a:close/>
              </a:path>
            </a:pathLst>
          </a:custGeom>
          <a:solidFill>
            <a:srgbClr val="54B8D0"/>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5" name="Google Shape;2135;p65"/>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Remember to Scale!</a:t>
            </a:r>
            <a:endParaRPr/>
          </a:p>
        </p:txBody>
      </p:sp>
      <p:sp>
        <p:nvSpPr>
          <p:cNvPr id="2136" name="Google Shape;2136;p65"/>
          <p:cNvSpPr/>
          <p:nvPr/>
        </p:nvSpPr>
        <p:spPr>
          <a:xfrm>
            <a:off x="3722716" y="1618211"/>
            <a:ext cx="291000" cy="4272600"/>
          </a:xfrm>
          <a:prstGeom prst="rect">
            <a:avLst/>
          </a:pr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7" name="Google Shape;2137;p65"/>
          <p:cNvSpPr/>
          <p:nvPr/>
        </p:nvSpPr>
        <p:spPr>
          <a:xfrm>
            <a:off x="3867901" y="1771300"/>
            <a:ext cx="0" cy="4055110"/>
          </a:xfrm>
          <a:custGeom>
            <a:avLst/>
            <a:gdLst/>
            <a:ahLst/>
            <a:cxnLst/>
            <a:rect l="l" t="t" r="r" b="b"/>
            <a:pathLst>
              <a:path w="120000" h="4055110" extrusionOk="0">
                <a:moveTo>
                  <a:pt x="0" y="4054669"/>
                </a:moveTo>
                <a:lnTo>
                  <a:pt x="0"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8" name="Google Shape;2138;p65"/>
          <p:cNvSpPr/>
          <p:nvPr/>
        </p:nvSpPr>
        <p:spPr>
          <a:xfrm>
            <a:off x="3808947" y="1746096"/>
            <a:ext cx="118110" cy="116205"/>
          </a:xfrm>
          <a:custGeom>
            <a:avLst/>
            <a:gdLst/>
            <a:ahLst/>
            <a:cxnLst/>
            <a:rect l="l" t="t" r="r" b="b"/>
            <a:pathLst>
              <a:path w="118110" h="116205" extrusionOk="0">
                <a:moveTo>
                  <a:pt x="58954" y="0"/>
                </a:moveTo>
                <a:lnTo>
                  <a:pt x="0" y="101064"/>
                </a:lnTo>
                <a:lnTo>
                  <a:pt x="2047" y="108840"/>
                </a:lnTo>
                <a:lnTo>
                  <a:pt x="14164" y="115909"/>
                </a:lnTo>
                <a:lnTo>
                  <a:pt x="21940" y="113861"/>
                </a:lnTo>
                <a:lnTo>
                  <a:pt x="58954" y="50410"/>
                </a:lnTo>
                <a:lnTo>
                  <a:pt x="88360" y="50410"/>
                </a:lnTo>
                <a:lnTo>
                  <a:pt x="58954" y="0"/>
                </a:lnTo>
                <a:close/>
              </a:path>
              <a:path w="118110" h="116205" extrusionOk="0">
                <a:moveTo>
                  <a:pt x="88360" y="50410"/>
                </a:moveTo>
                <a:lnTo>
                  <a:pt x="58954" y="50410"/>
                </a:lnTo>
                <a:lnTo>
                  <a:pt x="95968" y="113861"/>
                </a:lnTo>
                <a:lnTo>
                  <a:pt x="103745" y="115909"/>
                </a:lnTo>
                <a:lnTo>
                  <a:pt x="115862" y="108840"/>
                </a:lnTo>
                <a:lnTo>
                  <a:pt x="117908" y="101064"/>
                </a:lnTo>
                <a:lnTo>
                  <a:pt x="88360" y="5041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39" name="Google Shape;2139;p65"/>
          <p:cNvSpPr/>
          <p:nvPr/>
        </p:nvSpPr>
        <p:spPr>
          <a:xfrm>
            <a:off x="3822468" y="5699759"/>
            <a:ext cx="6521400" cy="291000"/>
          </a:xfrm>
          <a:prstGeom prst="rect">
            <a:avLst/>
          </a:pr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0" name="Google Shape;2140;p65"/>
          <p:cNvSpPr/>
          <p:nvPr/>
        </p:nvSpPr>
        <p:spPr>
          <a:xfrm>
            <a:off x="3867901" y="5825971"/>
            <a:ext cx="6303645" cy="0"/>
          </a:xfrm>
          <a:custGeom>
            <a:avLst/>
            <a:gdLst/>
            <a:ahLst/>
            <a:cxnLst/>
            <a:rect l="l" t="t" r="r" b="b"/>
            <a:pathLst>
              <a:path w="6303645" h="120000" extrusionOk="0">
                <a:moveTo>
                  <a:pt x="0" y="0"/>
                </a:moveTo>
                <a:lnTo>
                  <a:pt x="6303362" y="0"/>
                </a:lnTo>
              </a:path>
            </a:pathLst>
          </a:custGeom>
          <a:noFill/>
          <a:ln w="25375" cap="flat" cmpd="sng">
            <a:solidFill>
              <a:srgbClr val="6095C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1" name="Google Shape;2141;p65"/>
          <p:cNvSpPr/>
          <p:nvPr/>
        </p:nvSpPr>
        <p:spPr>
          <a:xfrm>
            <a:off x="10080561" y="5767016"/>
            <a:ext cx="116204" cy="118110"/>
          </a:xfrm>
          <a:custGeom>
            <a:avLst/>
            <a:gdLst/>
            <a:ahLst/>
            <a:cxnLst/>
            <a:rect l="l" t="t" r="r" b="b"/>
            <a:pathLst>
              <a:path w="116204" h="118110" extrusionOk="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Avenir"/>
              <a:ea typeface="Avenir"/>
              <a:cs typeface="Avenir"/>
              <a:sym typeface="Avenir"/>
            </a:endParaRPr>
          </a:p>
        </p:txBody>
      </p:sp>
      <p:sp>
        <p:nvSpPr>
          <p:cNvPr id="2142" name="Google Shape;2142;p65"/>
          <p:cNvSpPr txBox="1"/>
          <p:nvPr/>
        </p:nvSpPr>
        <p:spPr>
          <a:xfrm>
            <a:off x="4724400" y="6011915"/>
            <a:ext cx="4419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Number of surgeries (scaled)</a:t>
            </a:r>
            <a:endParaRPr sz="2300">
              <a:solidFill>
                <a:schemeClr val="lt2"/>
              </a:solidFill>
              <a:latin typeface="Avenir"/>
              <a:ea typeface="Avenir"/>
              <a:cs typeface="Avenir"/>
              <a:sym typeface="Avenir"/>
            </a:endParaRPr>
          </a:p>
        </p:txBody>
      </p:sp>
      <p:sp>
        <p:nvSpPr>
          <p:cNvPr id="2143" name="Google Shape;2143;p65"/>
          <p:cNvSpPr txBox="1"/>
          <p:nvPr/>
        </p:nvSpPr>
        <p:spPr>
          <a:xfrm>
            <a:off x="1981200" y="3352800"/>
            <a:ext cx="2133600" cy="465000"/>
          </a:xfrm>
          <a:prstGeom prst="rect">
            <a:avLst/>
          </a:prstGeom>
          <a:noFill/>
          <a:ln>
            <a:noFill/>
          </a:ln>
        </p:spPr>
        <p:txBody>
          <a:bodyPr spcFirstLastPara="1" wrap="square" lIns="0" tIns="0" rIns="0" bIns="0" anchor="t" anchorCtr="0">
            <a:noAutofit/>
          </a:bodyPr>
          <a:lstStyle/>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Age </a:t>
            </a:r>
            <a:endParaRPr sz="2300">
              <a:solidFill>
                <a:schemeClr val="lt2"/>
              </a:solidFill>
              <a:latin typeface="Avenir"/>
              <a:ea typeface="Avenir"/>
              <a:cs typeface="Avenir"/>
              <a:sym typeface="Avenir"/>
            </a:endParaRPr>
          </a:p>
          <a:p>
            <a:pPr marL="12700" marR="5080" lvl="0" indent="0" algn="ctr" rtl="0">
              <a:lnSpc>
                <a:spcPct val="165217"/>
              </a:lnSpc>
              <a:spcBef>
                <a:spcPts val="0"/>
              </a:spcBef>
              <a:spcAft>
                <a:spcPts val="0"/>
              </a:spcAft>
              <a:buNone/>
            </a:pPr>
            <a:r>
              <a:rPr lang="en-US" sz="2300">
                <a:solidFill>
                  <a:schemeClr val="lt2"/>
                </a:solidFill>
                <a:latin typeface="Avenir"/>
                <a:ea typeface="Avenir"/>
                <a:cs typeface="Avenir"/>
                <a:sym typeface="Avenir"/>
              </a:rPr>
              <a:t>(scaled)</a:t>
            </a:r>
            <a:endParaRPr sz="2300">
              <a:solidFill>
                <a:schemeClr val="lt2"/>
              </a:solidFill>
              <a:latin typeface="Avenir"/>
              <a:ea typeface="Avenir"/>
              <a:cs typeface="Avenir"/>
              <a:sym typeface="Avenir"/>
            </a:endParaRPr>
          </a:p>
        </p:txBody>
      </p:sp>
      <p:sp>
        <p:nvSpPr>
          <p:cNvPr id="2144" name="Google Shape;2144;p65"/>
          <p:cNvSpPr/>
          <p:nvPr/>
        </p:nvSpPr>
        <p:spPr>
          <a:xfrm>
            <a:off x="9448800" y="2667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5" name="Google Shape;2145;p65"/>
          <p:cNvSpPr/>
          <p:nvPr/>
        </p:nvSpPr>
        <p:spPr>
          <a:xfrm>
            <a:off x="4961468" y="3124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6" name="Google Shape;2146;p65"/>
          <p:cNvSpPr/>
          <p:nvPr/>
        </p:nvSpPr>
        <p:spPr>
          <a:xfrm>
            <a:off x="4961468" y="1981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7" name="Google Shape;2147;p65"/>
          <p:cNvSpPr/>
          <p:nvPr/>
        </p:nvSpPr>
        <p:spPr>
          <a:xfrm>
            <a:off x="6096000" y="1981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8" name="Google Shape;2148;p65"/>
          <p:cNvSpPr/>
          <p:nvPr/>
        </p:nvSpPr>
        <p:spPr>
          <a:xfrm>
            <a:off x="7086600" y="2133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9" name="Google Shape;2149;p65"/>
          <p:cNvSpPr/>
          <p:nvPr/>
        </p:nvSpPr>
        <p:spPr>
          <a:xfrm>
            <a:off x="8305800" y="2514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0" name="Google Shape;2150;p65"/>
          <p:cNvSpPr/>
          <p:nvPr/>
        </p:nvSpPr>
        <p:spPr>
          <a:xfrm>
            <a:off x="6096000" y="3733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1" name="Google Shape;2151;p65"/>
          <p:cNvSpPr/>
          <p:nvPr/>
        </p:nvSpPr>
        <p:spPr>
          <a:xfrm>
            <a:off x="7120466" y="4572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2" name="Google Shape;2152;p65"/>
          <p:cNvSpPr/>
          <p:nvPr/>
        </p:nvSpPr>
        <p:spPr>
          <a:xfrm>
            <a:off x="83058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3" name="Google Shape;2153;p65"/>
          <p:cNvSpPr/>
          <p:nvPr/>
        </p:nvSpPr>
        <p:spPr>
          <a:xfrm>
            <a:off x="9448800" y="5181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4" name="Google Shape;2154;p65"/>
          <p:cNvSpPr/>
          <p:nvPr/>
        </p:nvSpPr>
        <p:spPr>
          <a:xfrm>
            <a:off x="4953000" y="3505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5" name="Google Shape;2155;p65"/>
          <p:cNvSpPr/>
          <p:nvPr/>
        </p:nvSpPr>
        <p:spPr>
          <a:xfrm>
            <a:off x="4953000" y="3962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6" name="Google Shape;2156;p65"/>
          <p:cNvSpPr/>
          <p:nvPr/>
        </p:nvSpPr>
        <p:spPr>
          <a:xfrm>
            <a:off x="4953000" y="4267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7" name="Google Shape;2157;p65"/>
          <p:cNvSpPr/>
          <p:nvPr/>
        </p:nvSpPr>
        <p:spPr>
          <a:xfrm>
            <a:off x="4953000" y="4648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8" name="Google Shape;2158;p65"/>
          <p:cNvSpPr/>
          <p:nvPr/>
        </p:nvSpPr>
        <p:spPr>
          <a:xfrm>
            <a:off x="49530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9" name="Google Shape;2159;p65"/>
          <p:cNvSpPr/>
          <p:nvPr/>
        </p:nvSpPr>
        <p:spPr>
          <a:xfrm>
            <a:off x="4953000" y="5257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0" name="Google Shape;2160;p65"/>
          <p:cNvSpPr/>
          <p:nvPr/>
        </p:nvSpPr>
        <p:spPr>
          <a:xfrm>
            <a:off x="6096000" y="5029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1" name="Google Shape;2161;p65"/>
          <p:cNvSpPr/>
          <p:nvPr/>
        </p:nvSpPr>
        <p:spPr>
          <a:xfrm>
            <a:off x="6096000" y="4191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2" name="Google Shape;2162;p65"/>
          <p:cNvSpPr/>
          <p:nvPr/>
        </p:nvSpPr>
        <p:spPr>
          <a:xfrm>
            <a:off x="6096000" y="4343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3" name="Google Shape;2163;p65"/>
          <p:cNvSpPr/>
          <p:nvPr/>
        </p:nvSpPr>
        <p:spPr>
          <a:xfrm>
            <a:off x="7086600" y="5257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4" name="Google Shape;2164;p65"/>
          <p:cNvSpPr/>
          <p:nvPr/>
        </p:nvSpPr>
        <p:spPr>
          <a:xfrm>
            <a:off x="8305800" y="5181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5" name="Google Shape;2165;p65"/>
          <p:cNvSpPr/>
          <p:nvPr/>
        </p:nvSpPr>
        <p:spPr>
          <a:xfrm>
            <a:off x="8305800" y="5410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6" name="Google Shape;2166;p65"/>
          <p:cNvSpPr/>
          <p:nvPr/>
        </p:nvSpPr>
        <p:spPr>
          <a:xfrm>
            <a:off x="9448800" y="54102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7" name="Google Shape;2167;p65"/>
          <p:cNvSpPr/>
          <p:nvPr/>
        </p:nvSpPr>
        <p:spPr>
          <a:xfrm>
            <a:off x="8305800" y="2109763"/>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8" name="Google Shape;2168;p65"/>
          <p:cNvSpPr/>
          <p:nvPr/>
        </p:nvSpPr>
        <p:spPr>
          <a:xfrm>
            <a:off x="8305800" y="3124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9" name="Google Shape;2169;p65"/>
          <p:cNvSpPr/>
          <p:nvPr/>
        </p:nvSpPr>
        <p:spPr>
          <a:xfrm>
            <a:off x="8305800" y="3505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0" name="Google Shape;2170;p65"/>
          <p:cNvSpPr/>
          <p:nvPr/>
        </p:nvSpPr>
        <p:spPr>
          <a:xfrm>
            <a:off x="8305800" y="3886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1" name="Google Shape;2171;p65"/>
          <p:cNvSpPr/>
          <p:nvPr/>
        </p:nvSpPr>
        <p:spPr>
          <a:xfrm>
            <a:off x="8305800" y="4343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2" name="Google Shape;2172;p65"/>
          <p:cNvSpPr/>
          <p:nvPr/>
        </p:nvSpPr>
        <p:spPr>
          <a:xfrm>
            <a:off x="8305800" y="4648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3" name="Google Shape;2173;p65"/>
          <p:cNvSpPr/>
          <p:nvPr/>
        </p:nvSpPr>
        <p:spPr>
          <a:xfrm>
            <a:off x="9448800" y="2971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4" name="Google Shape;2174;p65"/>
          <p:cNvSpPr/>
          <p:nvPr/>
        </p:nvSpPr>
        <p:spPr>
          <a:xfrm>
            <a:off x="9448800" y="3657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5" name="Google Shape;2175;p65"/>
          <p:cNvSpPr/>
          <p:nvPr/>
        </p:nvSpPr>
        <p:spPr>
          <a:xfrm>
            <a:off x="9448800" y="4191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6" name="Google Shape;2176;p65"/>
          <p:cNvSpPr/>
          <p:nvPr/>
        </p:nvSpPr>
        <p:spPr>
          <a:xfrm>
            <a:off x="9448800" y="4800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7" name="Google Shape;2177;p65"/>
          <p:cNvSpPr/>
          <p:nvPr/>
        </p:nvSpPr>
        <p:spPr>
          <a:xfrm>
            <a:off x="7086600" y="4038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8" name="Google Shape;2178;p65"/>
          <p:cNvSpPr/>
          <p:nvPr/>
        </p:nvSpPr>
        <p:spPr>
          <a:xfrm>
            <a:off x="7086600" y="3581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9" name="Google Shape;2179;p65"/>
          <p:cNvSpPr/>
          <p:nvPr/>
        </p:nvSpPr>
        <p:spPr>
          <a:xfrm>
            <a:off x="7086600" y="3048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0" name="Google Shape;2180;p65"/>
          <p:cNvSpPr/>
          <p:nvPr/>
        </p:nvSpPr>
        <p:spPr>
          <a:xfrm>
            <a:off x="7086600" y="26670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1" name="Google Shape;2181;p65"/>
          <p:cNvSpPr/>
          <p:nvPr/>
        </p:nvSpPr>
        <p:spPr>
          <a:xfrm>
            <a:off x="6096000" y="3276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2" name="Google Shape;2182;p65"/>
          <p:cNvSpPr/>
          <p:nvPr/>
        </p:nvSpPr>
        <p:spPr>
          <a:xfrm>
            <a:off x="6096000" y="2743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3" name="Google Shape;2183;p65"/>
          <p:cNvSpPr/>
          <p:nvPr/>
        </p:nvSpPr>
        <p:spPr>
          <a:xfrm>
            <a:off x="6096000" y="25146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4" name="Google Shape;2184;p65"/>
          <p:cNvSpPr/>
          <p:nvPr/>
        </p:nvSpPr>
        <p:spPr>
          <a:xfrm>
            <a:off x="4953000" y="2743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5" name="Google Shape;2185;p65"/>
          <p:cNvSpPr/>
          <p:nvPr/>
        </p:nvSpPr>
        <p:spPr>
          <a:xfrm>
            <a:off x="4953000" y="23622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6" name="Google Shape;2186;p65"/>
          <p:cNvSpPr/>
          <p:nvPr/>
        </p:nvSpPr>
        <p:spPr>
          <a:xfrm>
            <a:off x="4953000" y="3352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7" name="Google Shape;2187;p65"/>
          <p:cNvSpPr/>
          <p:nvPr/>
        </p:nvSpPr>
        <p:spPr>
          <a:xfrm>
            <a:off x="6096000" y="52578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8" name="Google Shape;2188;p65"/>
          <p:cNvSpPr/>
          <p:nvPr/>
        </p:nvSpPr>
        <p:spPr>
          <a:xfrm>
            <a:off x="7120466" y="4724400"/>
            <a:ext cx="228600" cy="228600"/>
          </a:xfrm>
          <a:prstGeom prst="ellipse">
            <a:avLst/>
          </a:prstGeom>
          <a:solidFill>
            <a:srgbClr val="C0504D"/>
          </a:solidFill>
          <a:ln w="57150" cap="flat" cmpd="sng">
            <a:solidFill>
              <a:srgbClr val="C0504D"/>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9" name="Google Shape;2189;p65"/>
          <p:cNvSpPr/>
          <p:nvPr/>
        </p:nvSpPr>
        <p:spPr>
          <a:xfrm>
            <a:off x="7128934" y="48768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0" name="Google Shape;2190;p65"/>
          <p:cNvSpPr/>
          <p:nvPr/>
        </p:nvSpPr>
        <p:spPr>
          <a:xfrm>
            <a:off x="7086600" y="54864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1" name="Google Shape;2191;p65"/>
          <p:cNvSpPr/>
          <p:nvPr/>
        </p:nvSpPr>
        <p:spPr>
          <a:xfrm>
            <a:off x="7086600" y="25146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2" name="Google Shape;2192;p65"/>
          <p:cNvSpPr/>
          <p:nvPr/>
        </p:nvSpPr>
        <p:spPr>
          <a:xfrm>
            <a:off x="9448800" y="3810000"/>
            <a:ext cx="228600" cy="228600"/>
          </a:xfrm>
          <a:prstGeom prst="ellipse">
            <a:avLst/>
          </a:prstGeom>
          <a:solidFill>
            <a:srgbClr val="4BACC6"/>
          </a:solidFill>
          <a:ln w="57150" cap="flat" cmpd="sng">
            <a:solidFill>
              <a:srgbClr val="4BACC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66"/>
          <p:cNvSpPr txBox="1">
            <a:spLocks noGrp="1"/>
          </p:cNvSpPr>
          <p:nvPr>
            <p:ph type="title"/>
          </p:nvPr>
        </p:nvSpPr>
        <p:spPr>
          <a:xfrm>
            <a:off x="388936" y="338418"/>
            <a:ext cx="9660900" cy="98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KNN - Overview</a:t>
            </a:r>
            <a:endParaRPr/>
          </a:p>
        </p:txBody>
      </p:sp>
      <p:sp>
        <p:nvSpPr>
          <p:cNvPr id="2198" name="Google Shape;2198;p66"/>
          <p:cNvSpPr txBox="1">
            <a:spLocks noGrp="1"/>
          </p:cNvSpPr>
          <p:nvPr>
            <p:ph type="body" idx="1"/>
          </p:nvPr>
        </p:nvSpPr>
        <p:spPr>
          <a:xfrm>
            <a:off x="388924" y="1590675"/>
            <a:ext cx="11803075" cy="448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dirty="0">
                <a:solidFill>
                  <a:schemeClr val="accent1"/>
                </a:solidFill>
              </a:rPr>
              <a:t>Pros</a:t>
            </a:r>
            <a:endParaRPr sz="3000" dirty="0">
              <a:solidFill>
                <a:schemeClr val="accent1"/>
              </a:solidFill>
            </a:endParaRPr>
          </a:p>
          <a:p>
            <a:pPr marL="457200" lvl="0" indent="-381000" algn="l" rtl="0">
              <a:spcBef>
                <a:spcPts val="0"/>
              </a:spcBef>
              <a:spcAft>
                <a:spcPts val="0"/>
              </a:spcAft>
              <a:buSzPts val="2400"/>
              <a:buChar char="●"/>
            </a:pPr>
            <a:r>
              <a:rPr lang="en-US" sz="2400" dirty="0"/>
              <a:t>Easy to implement</a:t>
            </a:r>
            <a:endParaRPr sz="2400" dirty="0"/>
          </a:p>
          <a:p>
            <a:pPr marL="457200" lvl="0" indent="-381000" algn="l" rtl="0">
              <a:spcBef>
                <a:spcPts val="0"/>
              </a:spcBef>
              <a:spcAft>
                <a:spcPts val="0"/>
              </a:spcAft>
              <a:buSzPts val="2400"/>
              <a:buChar char="●"/>
            </a:pPr>
            <a:r>
              <a:rPr lang="en-US" sz="2400" dirty="0"/>
              <a:t>Interpretable</a:t>
            </a:r>
          </a:p>
          <a:p>
            <a:pPr indent="-381000">
              <a:spcBef>
                <a:spcPts val="0"/>
              </a:spcBef>
              <a:buSzPts val="2400"/>
              <a:buFont typeface="Noto Sans Symbols"/>
              <a:buChar char="●"/>
            </a:pPr>
            <a:r>
              <a:rPr lang="en-US" sz="2400" dirty="0"/>
              <a:t>Classifier adapts as new training data is collected</a:t>
            </a:r>
            <a:endParaRPr sz="2400" dirty="0"/>
          </a:p>
          <a:p>
            <a:pPr marL="0" lvl="0" indent="0" algn="l" rtl="0">
              <a:spcBef>
                <a:spcPts val="1000"/>
              </a:spcBef>
              <a:spcAft>
                <a:spcPts val="0"/>
              </a:spcAft>
              <a:buNone/>
            </a:pPr>
            <a:endParaRPr dirty="0"/>
          </a:p>
          <a:p>
            <a:pPr marL="0" lvl="0" indent="0" algn="l" rtl="0">
              <a:spcBef>
                <a:spcPts val="1000"/>
              </a:spcBef>
              <a:spcAft>
                <a:spcPts val="0"/>
              </a:spcAft>
              <a:buNone/>
            </a:pPr>
            <a:r>
              <a:rPr lang="en-US" sz="3000" dirty="0">
                <a:solidFill>
                  <a:schemeClr val="accent1"/>
                </a:solidFill>
              </a:rPr>
              <a:t>Cons</a:t>
            </a:r>
            <a:endParaRPr sz="3000" dirty="0">
              <a:solidFill>
                <a:schemeClr val="accent1"/>
              </a:solidFill>
            </a:endParaRPr>
          </a:p>
          <a:p>
            <a:pPr marL="457200" lvl="0" indent="-381000" algn="l" rtl="0">
              <a:spcBef>
                <a:spcPts val="1000"/>
              </a:spcBef>
              <a:spcAft>
                <a:spcPts val="0"/>
              </a:spcAft>
              <a:buSzPts val="2400"/>
              <a:buChar char="●"/>
            </a:pPr>
            <a:r>
              <a:rPr lang="en-US" sz="2400" dirty="0"/>
              <a:t>“Lazy” - KNN doesn’t have any “training time”, instead memorizes the training data</a:t>
            </a:r>
            <a:endParaRPr sz="2400" dirty="0"/>
          </a:p>
          <a:p>
            <a:pPr marL="457200" lvl="0" indent="-381000" algn="l" rtl="0">
              <a:spcBef>
                <a:spcPts val="0"/>
              </a:spcBef>
              <a:spcAft>
                <a:spcPts val="0"/>
              </a:spcAft>
              <a:buSzPts val="2400"/>
              <a:buChar char="●"/>
            </a:pPr>
            <a:r>
              <a:rPr lang="en-US" sz="2400" dirty="0"/>
              <a:t>Memory intensive</a:t>
            </a:r>
            <a:endParaRPr sz="2400" dirty="0"/>
          </a:p>
          <a:p>
            <a:pPr marL="457200" lvl="0" indent="-381000" algn="l" rtl="0">
              <a:spcBef>
                <a:spcPts val="0"/>
              </a:spcBef>
              <a:spcAft>
                <a:spcPts val="0"/>
              </a:spcAft>
              <a:buSzPts val="2400"/>
              <a:buChar char="●"/>
            </a:pPr>
            <a:r>
              <a:rPr lang="en-US" sz="2400" dirty="0"/>
              <a:t>Prediction time scales linearly as more training data is introduced</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8">
                                            <p:txEl>
                                              <p:pRg st="0" end="0"/>
                                            </p:txEl>
                                          </p:spTgt>
                                        </p:tgtEl>
                                        <p:attrNameLst>
                                          <p:attrName>style.visibility</p:attrName>
                                        </p:attrNameLst>
                                      </p:cBhvr>
                                      <p:to>
                                        <p:strVal val="visible"/>
                                      </p:to>
                                    </p:set>
                                    <p:animEffect transition="in" filter="fade">
                                      <p:cBhvr>
                                        <p:cTn id="7" dur="500"/>
                                        <p:tgtEl>
                                          <p:spTgt spid="2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8">
                                            <p:txEl>
                                              <p:pRg st="1" end="1"/>
                                            </p:txEl>
                                          </p:spTgt>
                                        </p:tgtEl>
                                        <p:attrNameLst>
                                          <p:attrName>style.visibility</p:attrName>
                                        </p:attrNameLst>
                                      </p:cBhvr>
                                      <p:to>
                                        <p:strVal val="visible"/>
                                      </p:to>
                                    </p:set>
                                    <p:animEffect transition="in" filter="fade">
                                      <p:cBhvr>
                                        <p:cTn id="12" dur="500"/>
                                        <p:tgtEl>
                                          <p:spTgt spid="2198">
                                            <p:txEl>
                                              <p:pRg st="1" end="1"/>
                                            </p:txEl>
                                          </p:spTgt>
                                        </p:tgtEl>
                                      </p:cBhvr>
                                    </p:animEffect>
                                  </p:childTnLst>
                                  <p:subTnLst>
                                    <p:animClr clrSpc="rgb" dir="cw">
                                      <p:cBhvr override="childStyle">
                                        <p:cTn dur="1" fill="hold" display="0" masterRel="nextClick" afterEffect="1"/>
                                        <p:tgtEl>
                                          <p:spTgt spid="2198">
                                            <p:txEl>
                                              <p:pRg st="1" end="1"/>
                                            </p:txEl>
                                          </p:spTgt>
                                        </p:tgtEl>
                                        <p:attrNameLst>
                                          <p:attrName>ppt_c</p:attrName>
                                        </p:attrNameLst>
                                      </p:cBhvr>
                                      <p:to>
                                        <a:srgbClr val="A1A1A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8">
                                            <p:txEl>
                                              <p:pRg st="2" end="2"/>
                                            </p:txEl>
                                          </p:spTgt>
                                        </p:tgtEl>
                                        <p:attrNameLst>
                                          <p:attrName>style.visibility</p:attrName>
                                        </p:attrNameLst>
                                      </p:cBhvr>
                                      <p:to>
                                        <p:strVal val="visible"/>
                                      </p:to>
                                    </p:set>
                                    <p:animEffect transition="in" filter="fade">
                                      <p:cBhvr>
                                        <p:cTn id="17" dur="500"/>
                                        <p:tgtEl>
                                          <p:spTgt spid="2198">
                                            <p:txEl>
                                              <p:pRg st="2" end="2"/>
                                            </p:txEl>
                                          </p:spTgt>
                                        </p:tgtEl>
                                      </p:cBhvr>
                                    </p:animEffect>
                                  </p:childTnLst>
                                  <p:subTnLst>
                                    <p:animClr clrSpc="rgb" dir="cw">
                                      <p:cBhvr override="childStyle">
                                        <p:cTn dur="1" fill="hold" display="0" masterRel="nextClick" afterEffect="1"/>
                                        <p:tgtEl>
                                          <p:spTgt spid="2198">
                                            <p:txEl>
                                              <p:pRg st="2" end="2"/>
                                            </p:txEl>
                                          </p:spTgt>
                                        </p:tgtEl>
                                        <p:attrNameLst>
                                          <p:attrName>ppt_c</p:attrName>
                                        </p:attrNameLst>
                                      </p:cBhvr>
                                      <p:to>
                                        <a:srgbClr val="A1A1A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8">
                                            <p:txEl>
                                              <p:pRg st="3" end="3"/>
                                            </p:txEl>
                                          </p:spTgt>
                                        </p:tgtEl>
                                        <p:attrNameLst>
                                          <p:attrName>style.visibility</p:attrName>
                                        </p:attrNameLst>
                                      </p:cBhvr>
                                      <p:to>
                                        <p:strVal val="visible"/>
                                      </p:to>
                                    </p:set>
                                    <p:animEffect transition="in" filter="fade">
                                      <p:cBhvr>
                                        <p:cTn id="22" dur="500"/>
                                        <p:tgtEl>
                                          <p:spTgt spid="2198">
                                            <p:txEl>
                                              <p:pRg st="3" end="3"/>
                                            </p:txEl>
                                          </p:spTgt>
                                        </p:tgtEl>
                                      </p:cBhvr>
                                    </p:animEffect>
                                  </p:childTnLst>
                                  <p:subTnLst>
                                    <p:animClr clrSpc="rgb" dir="cw">
                                      <p:cBhvr override="childStyle">
                                        <p:cTn dur="1" fill="hold" display="0" masterRel="nextClick" afterEffect="1"/>
                                        <p:tgtEl>
                                          <p:spTgt spid="2198">
                                            <p:txEl>
                                              <p:pRg st="3" end="3"/>
                                            </p:txEl>
                                          </p:spTgt>
                                        </p:tgtEl>
                                        <p:attrNameLst>
                                          <p:attrName>ppt_c</p:attrName>
                                        </p:attrNameLst>
                                      </p:cBhvr>
                                      <p:to>
                                        <a:srgbClr val="A1A1A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98">
                                            <p:txEl>
                                              <p:pRg st="5" end="5"/>
                                            </p:txEl>
                                          </p:spTgt>
                                        </p:tgtEl>
                                        <p:attrNameLst>
                                          <p:attrName>style.visibility</p:attrName>
                                        </p:attrNameLst>
                                      </p:cBhvr>
                                      <p:to>
                                        <p:strVal val="visible"/>
                                      </p:to>
                                    </p:set>
                                    <p:animEffect transition="in" filter="fade">
                                      <p:cBhvr>
                                        <p:cTn id="27" dur="500"/>
                                        <p:tgtEl>
                                          <p:spTgt spid="21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98">
                                            <p:txEl>
                                              <p:pRg st="6" end="6"/>
                                            </p:txEl>
                                          </p:spTgt>
                                        </p:tgtEl>
                                        <p:attrNameLst>
                                          <p:attrName>style.visibility</p:attrName>
                                        </p:attrNameLst>
                                      </p:cBhvr>
                                      <p:to>
                                        <p:strVal val="visible"/>
                                      </p:to>
                                    </p:set>
                                    <p:animEffect transition="in" filter="fade">
                                      <p:cBhvr>
                                        <p:cTn id="32" dur="500"/>
                                        <p:tgtEl>
                                          <p:spTgt spid="2198">
                                            <p:txEl>
                                              <p:pRg st="6" end="6"/>
                                            </p:txEl>
                                          </p:spTgt>
                                        </p:tgtEl>
                                      </p:cBhvr>
                                    </p:animEffect>
                                  </p:childTnLst>
                                  <p:subTnLst>
                                    <p:animClr clrSpc="rgb" dir="cw">
                                      <p:cBhvr override="childStyle">
                                        <p:cTn dur="1" fill="hold" display="0" masterRel="nextClick" afterEffect="1"/>
                                        <p:tgtEl>
                                          <p:spTgt spid="2198">
                                            <p:txEl>
                                              <p:pRg st="6" end="6"/>
                                            </p:txEl>
                                          </p:spTgt>
                                        </p:tgtEl>
                                        <p:attrNameLst>
                                          <p:attrName>ppt_c</p:attrName>
                                        </p:attrNameLst>
                                      </p:cBhvr>
                                      <p:to>
                                        <a:srgbClr val="A1A1A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98">
                                            <p:txEl>
                                              <p:pRg st="7" end="7"/>
                                            </p:txEl>
                                          </p:spTgt>
                                        </p:tgtEl>
                                        <p:attrNameLst>
                                          <p:attrName>style.visibility</p:attrName>
                                        </p:attrNameLst>
                                      </p:cBhvr>
                                      <p:to>
                                        <p:strVal val="visible"/>
                                      </p:to>
                                    </p:set>
                                    <p:animEffect transition="in" filter="fade">
                                      <p:cBhvr>
                                        <p:cTn id="37" dur="500"/>
                                        <p:tgtEl>
                                          <p:spTgt spid="2198">
                                            <p:txEl>
                                              <p:pRg st="7" end="7"/>
                                            </p:txEl>
                                          </p:spTgt>
                                        </p:tgtEl>
                                      </p:cBhvr>
                                    </p:animEffect>
                                  </p:childTnLst>
                                  <p:subTnLst>
                                    <p:animClr clrSpc="rgb" dir="cw">
                                      <p:cBhvr override="childStyle">
                                        <p:cTn dur="1" fill="hold" display="0" masterRel="nextClick" afterEffect="1"/>
                                        <p:tgtEl>
                                          <p:spTgt spid="2198">
                                            <p:txEl>
                                              <p:pRg st="7" end="7"/>
                                            </p:txEl>
                                          </p:spTgt>
                                        </p:tgtEl>
                                        <p:attrNameLst>
                                          <p:attrName>ppt_c</p:attrName>
                                        </p:attrNameLst>
                                      </p:cBhvr>
                                      <p:to>
                                        <a:srgbClr val="A1A1A2"/>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98">
                                            <p:txEl>
                                              <p:pRg st="8" end="8"/>
                                            </p:txEl>
                                          </p:spTgt>
                                        </p:tgtEl>
                                        <p:attrNameLst>
                                          <p:attrName>style.visibility</p:attrName>
                                        </p:attrNameLst>
                                      </p:cBhvr>
                                      <p:to>
                                        <p:strVal val="visible"/>
                                      </p:to>
                                    </p:set>
                                    <p:animEffect transition="in" filter="fade">
                                      <p:cBhvr>
                                        <p:cTn id="42" dur="500"/>
                                        <p:tgtEl>
                                          <p:spTgt spid="21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27" name="Google Shape;227;p33"/>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33"/>
          <p:cNvSpPr txBox="1"/>
          <p:nvPr/>
        </p:nvSpPr>
        <p:spPr>
          <a:xfrm>
            <a:off x="2559293" y="3342053"/>
            <a:ext cx="26580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rgbClr val="000000"/>
                </a:solidFill>
                <a:latin typeface="Avenir"/>
                <a:ea typeface="Avenir"/>
                <a:cs typeface="Avenir"/>
                <a:sym typeface="Avenir"/>
              </a:rPr>
              <a:t>Data with correct answers</a:t>
            </a:r>
            <a:endParaRPr/>
          </a:p>
        </p:txBody>
      </p:sp>
      <p:sp>
        <p:nvSpPr>
          <p:cNvPr id="229" name="Google Shape;229;p33"/>
          <p:cNvSpPr txBox="1"/>
          <p:nvPr/>
        </p:nvSpPr>
        <p:spPr>
          <a:xfrm>
            <a:off x="6040780" y="3543238"/>
            <a:ext cx="1274400" cy="461700"/>
          </a:xfrm>
          <a:prstGeom prst="rect">
            <a:avLst/>
          </a:pr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dirty="0">
                <a:solidFill>
                  <a:srgbClr val="7F7F7F"/>
                </a:solidFill>
                <a:latin typeface="Avenir"/>
                <a:ea typeface="Avenir"/>
                <a:cs typeface="Avenir"/>
                <a:sym typeface="Avenir"/>
              </a:rPr>
              <a:t>model</a:t>
            </a:r>
            <a:endParaRPr dirty="0"/>
          </a:p>
        </p:txBody>
      </p:sp>
      <p:cxnSp>
        <p:nvCxnSpPr>
          <p:cNvPr id="230" name="Google Shape;230;p33"/>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31" name="Google Shape;231;p33"/>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32" name="Google Shape;232;p33"/>
          <p:cNvSpPr txBox="1"/>
          <p:nvPr/>
        </p:nvSpPr>
        <p:spPr>
          <a:xfrm>
            <a:off x="85553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dirty="0">
                <a:solidFill>
                  <a:srgbClr val="F2F2F2"/>
                </a:solidFill>
                <a:latin typeface="Avenir"/>
                <a:ea typeface="Avenir"/>
                <a:cs typeface="Avenir"/>
                <a:sym typeface="Avenir"/>
              </a:rPr>
              <a:t>model</a:t>
            </a:r>
            <a:endParaRPr sz="3000" dirty="0">
              <a:solidFill>
                <a:srgbClr val="000000"/>
              </a:solidFill>
              <a:latin typeface="Avenir"/>
              <a:ea typeface="Avenir"/>
              <a:cs typeface="Avenir"/>
              <a:sym typeface="Avenir"/>
            </a:endParaRPr>
          </a:p>
        </p:txBody>
      </p:sp>
      <p:sp>
        <p:nvSpPr>
          <p:cNvPr id="233" name="Google Shape;233;p33"/>
          <p:cNvSpPr txBox="1"/>
          <p:nvPr/>
        </p:nvSpPr>
        <p:spPr>
          <a:xfrm>
            <a:off x="5991400" y="4197077"/>
            <a:ext cx="1247700" cy="5655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fit</a:t>
            </a:r>
            <a:endParaRPr sz="2900">
              <a:solidFill>
                <a:srgbClr val="7F7F7F"/>
              </a:solidFill>
              <a:latin typeface="Avenir"/>
              <a:ea typeface="Avenir"/>
              <a:cs typeface="Avenir"/>
              <a:sym typeface="Avenir"/>
            </a:endParaRPr>
          </a:p>
        </p:txBody>
      </p:sp>
      <p:sp>
        <p:nvSpPr>
          <p:cNvPr id="234" name="Google Shape;234;p33"/>
          <p:cNvSpPr txBox="1"/>
          <p:nvPr/>
        </p:nvSpPr>
        <p:spPr>
          <a:xfrm>
            <a:off x="652450" y="1522400"/>
            <a:ext cx="9743400" cy="5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Source Sans Pro"/>
                <a:ea typeface="Source Sans Pro"/>
                <a:cs typeface="Source Sans Pro"/>
                <a:sym typeface="Source Sans Pro"/>
              </a:rPr>
              <a:t>Use the labeled data to fit a machine learning model</a:t>
            </a:r>
            <a:endParaRPr sz="22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left)">
                                      <p:cBhvr>
                                        <p:cTn id="7" dur="500"/>
                                        <p:tgtEl>
                                          <p:spTgt spid="231"/>
                                        </p:tgtEl>
                                      </p:cBhvr>
                                    </p:animEffect>
                                  </p:childTnLst>
                                </p:cTn>
                              </p:par>
                              <p:par>
                                <p:cTn id="8" presetID="22" presetClass="entr" presetSubtype="8" fill="hold" grpId="0" nodeType="withEffect">
                                  <p:stCondLst>
                                    <p:cond delay="400"/>
                                  </p:stCondLst>
                                  <p:childTnLst>
                                    <p:set>
                                      <p:cBhvr>
                                        <p:cTn id="9" dur="1" fill="hold">
                                          <p:stCondLst>
                                            <p:cond delay="0"/>
                                          </p:stCondLst>
                                        </p:cTn>
                                        <p:tgtEl>
                                          <p:spTgt spid="232"/>
                                        </p:tgtEl>
                                        <p:attrNameLst>
                                          <p:attrName>style.visibility</p:attrName>
                                        </p:attrNameLst>
                                      </p:cBhvr>
                                      <p:to>
                                        <p:strVal val="visible"/>
                                      </p:to>
                                    </p:set>
                                    <p:animEffect transition="in" filter="wipe(left)">
                                      <p:cBhvr>
                                        <p:cTn id="10"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40" name="Google Shape;240;p34"/>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34"/>
          <p:cNvSpPr txBox="1"/>
          <p:nvPr/>
        </p:nvSpPr>
        <p:spPr>
          <a:xfrm>
            <a:off x="2559293" y="3342053"/>
            <a:ext cx="26580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New </a:t>
            </a:r>
            <a:r>
              <a:rPr lang="en-US" sz="2900">
                <a:solidFill>
                  <a:srgbClr val="000000"/>
                </a:solidFill>
                <a:latin typeface="Avenir"/>
                <a:ea typeface="Avenir"/>
                <a:cs typeface="Avenir"/>
                <a:sym typeface="Avenir"/>
              </a:rPr>
              <a:t>Data without answers</a:t>
            </a:r>
            <a:endParaRPr/>
          </a:p>
        </p:txBody>
      </p:sp>
      <p:cxnSp>
        <p:nvCxnSpPr>
          <p:cNvPr id="243" name="Google Shape;243;p34"/>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44" name="Google Shape;244;p34"/>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45" name="Google Shape;245;p34"/>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46" name="Google Shape;246;p34"/>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Source Sans Pro"/>
                <a:ea typeface="Source Sans Pro"/>
                <a:cs typeface="Source Sans Pro"/>
                <a:sym typeface="Source Sans Pro"/>
              </a:rPr>
              <a:t>Once our model has been trained (and tested!), we can use it on unlabeled data to make new predictions.</a:t>
            </a:r>
            <a:endParaRPr sz="2200">
              <a:solidFill>
                <a:schemeClr val="lt1"/>
              </a:solidFill>
              <a:latin typeface="Source Sans Pro"/>
              <a:ea typeface="Source Sans Pro"/>
              <a:cs typeface="Source Sans Pro"/>
              <a:sym typeface="Source Sans Pro"/>
            </a:endParaRPr>
          </a:p>
        </p:txBody>
      </p:sp>
      <p:sp>
        <p:nvSpPr>
          <p:cNvPr id="247" name="Google Shape;247;p34"/>
          <p:cNvSpPr txBox="1"/>
          <p:nvPr/>
        </p:nvSpPr>
        <p:spPr>
          <a:xfrm>
            <a:off x="8302752" y="3291840"/>
            <a:ext cx="1628700" cy="9678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dirty="0">
                <a:solidFill>
                  <a:schemeClr val="lt1"/>
                </a:solidFill>
                <a:latin typeface="Avenir"/>
                <a:ea typeface="Avenir"/>
                <a:cs typeface="Avenir"/>
                <a:sym typeface="Avenir"/>
              </a:rPr>
              <a:t>Predicted answers</a:t>
            </a:r>
            <a:endParaRPr dirty="0">
              <a:solidFill>
                <a:schemeClr val="lt1"/>
              </a:solidFill>
              <a:latin typeface="Avenir"/>
              <a:ea typeface="Avenir"/>
              <a:cs typeface="Avenir"/>
              <a:sym typeface="Avenir"/>
            </a:endParaRPr>
          </a:p>
        </p:txBody>
      </p:sp>
      <p:sp>
        <p:nvSpPr>
          <p:cNvPr id="13" name="Google Shape;229;p33">
            <a:extLst>
              <a:ext uri="{FF2B5EF4-FFF2-40B4-BE49-F238E27FC236}">
                <a16:creationId xmlns:a16="http://schemas.microsoft.com/office/drawing/2014/main" id="{F6771E21-D4E5-D944-A2DF-D25F0E0B4A05}"/>
              </a:ext>
            </a:extLst>
          </p:cNvPr>
          <p:cNvSpPr txBox="1"/>
          <p:nvPr/>
        </p:nvSpPr>
        <p:spPr>
          <a:xfrm>
            <a:off x="6040780" y="3543238"/>
            <a:ext cx="1274400" cy="461700"/>
          </a:xfrm>
          <a:prstGeom prst="rect">
            <a:avLst/>
          </a:pr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dirty="0">
                <a:solidFill>
                  <a:srgbClr val="7F7F7F"/>
                </a:solidFill>
                <a:latin typeface="Avenir"/>
                <a:ea typeface="Avenir"/>
                <a:cs typeface="Avenir"/>
                <a:sym typeface="Avenir"/>
              </a:rPr>
              <a:t>model</a:t>
            </a:r>
            <a:endParaRPr dirty="0"/>
          </a:p>
        </p:txBody>
      </p:sp>
      <p:sp>
        <p:nvSpPr>
          <p:cNvPr id="11" name="Google Shape;232;p33">
            <a:extLst>
              <a:ext uri="{FF2B5EF4-FFF2-40B4-BE49-F238E27FC236}">
                <a16:creationId xmlns:a16="http://schemas.microsoft.com/office/drawing/2014/main" id="{6EE72F02-2008-DC49-B44E-434D83569977}"/>
              </a:ext>
            </a:extLst>
          </p:cNvPr>
          <p:cNvSpPr txBox="1"/>
          <p:nvPr/>
        </p:nvSpPr>
        <p:spPr>
          <a:xfrm>
            <a:off x="85553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dirty="0">
                <a:solidFill>
                  <a:srgbClr val="F2F2F2"/>
                </a:solidFill>
                <a:latin typeface="Avenir"/>
                <a:ea typeface="Avenir"/>
                <a:cs typeface="Avenir"/>
                <a:sym typeface="Avenir"/>
              </a:rPr>
              <a:t>model</a:t>
            </a:r>
            <a:endParaRPr sz="3000" dirty="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L -0.20625 0 " pathEditMode="relative" ptsTypes="AA">
                                      <p:cBhvr>
                                        <p:cTn id="6" dur="2000" fill="hold"/>
                                        <p:tgtEl>
                                          <p:spTgt spid="11"/>
                                        </p:tgtEl>
                                        <p:attrNameLst>
                                          <p:attrName>ppt_x</p:attrName>
                                          <p:attrName>ppt_y</p:attrName>
                                        </p:attrNameLst>
                                      </p:cBhvr>
                                    </p:animMotion>
                                  </p:childTnLst>
                                </p:cTn>
                              </p:par>
                              <p:par>
                                <p:cTn id="7" presetID="10" presetClass="exit" presetSubtype="0" fill="hold" nodeType="withEffect">
                                  <p:stCondLst>
                                    <p:cond delay="0"/>
                                  </p:stCondLst>
                                  <p:childTnLst>
                                    <p:animEffect transition="out" filter="fade">
                                      <p:cBhvr>
                                        <p:cTn id="8" dur="500"/>
                                        <p:tgtEl>
                                          <p:spTgt spid="244"/>
                                        </p:tgtEl>
                                      </p:cBhvr>
                                    </p:animEffect>
                                    <p:set>
                                      <p:cBhvr>
                                        <p:cTn id="9" dur="1" fill="hold">
                                          <p:stCondLst>
                                            <p:cond delay="499"/>
                                          </p:stCondLst>
                                        </p:cTn>
                                        <p:tgtEl>
                                          <p:spTgt spid="24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44"/>
                                        </p:tgtEl>
                                        <p:attrNameLst>
                                          <p:attrName>style.visibility</p:attrName>
                                        </p:attrNameLst>
                                      </p:cBhvr>
                                      <p:to>
                                        <p:strVal val="visible"/>
                                      </p:to>
                                    </p:set>
                                    <p:animEffect transition="in" filter="wipe(down)">
                                      <p:cBhvr>
                                        <p:cTn id="14" dur="500"/>
                                        <p:tgtEl>
                                          <p:spTgt spid="244"/>
                                        </p:tgtEl>
                                      </p:cBhvr>
                                    </p:animEffect>
                                  </p:childTnLst>
                                </p:cTn>
                              </p:par>
                              <p:par>
                                <p:cTn id="15" presetID="22" presetClass="entr" presetSubtype="8" fill="hold" grpId="0" nodeType="withEffect">
                                  <p:stCondLst>
                                    <p:cond delay="400"/>
                                  </p:stCondLst>
                                  <p:childTnLst>
                                    <p:set>
                                      <p:cBhvr>
                                        <p:cTn id="16" dur="1" fill="hold">
                                          <p:stCondLst>
                                            <p:cond delay="0"/>
                                          </p:stCondLst>
                                        </p:cTn>
                                        <p:tgtEl>
                                          <p:spTgt spid="247"/>
                                        </p:tgtEl>
                                        <p:attrNameLst>
                                          <p:attrName>style.visibility</p:attrName>
                                        </p:attrNameLst>
                                      </p:cBhvr>
                                      <p:to>
                                        <p:strVal val="visible"/>
                                      </p:to>
                                    </p:set>
                                    <p:animEffect transition="in" filter="wipe(left)">
                                      <p:cBhvr>
                                        <p:cTn id="17"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53" name="Google Shape;253;p35"/>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4" name="Google Shape;254;p35"/>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Housing Data</a:t>
            </a:r>
            <a:endParaRPr sz="2900">
              <a:latin typeface="Avenir"/>
              <a:ea typeface="Avenir"/>
              <a:cs typeface="Avenir"/>
              <a:sym typeface="Avenir"/>
            </a:endParaRPr>
          </a:p>
          <a:p>
            <a:pPr marL="12700" marR="5080" lvl="0" indent="0" algn="l" rtl="0">
              <a:lnSpc>
                <a:spcPct val="131034"/>
              </a:lnSpc>
              <a:spcBef>
                <a:spcPts val="0"/>
              </a:spcBef>
              <a:spcAft>
                <a:spcPts val="0"/>
              </a:spcAft>
              <a:buNone/>
            </a:pPr>
            <a:r>
              <a:rPr lang="en-US" sz="2900">
                <a:latin typeface="Avenir"/>
                <a:ea typeface="Avenir"/>
                <a:cs typeface="Avenir"/>
                <a:sym typeface="Avenir"/>
              </a:rPr>
              <a:t>(with sales price)</a:t>
            </a:r>
            <a:endParaRPr sz="2900">
              <a:latin typeface="Avenir"/>
              <a:ea typeface="Avenir"/>
              <a:cs typeface="Avenir"/>
              <a:sym typeface="Avenir"/>
            </a:endParaRPr>
          </a:p>
        </p:txBody>
      </p:sp>
      <p:sp>
        <p:nvSpPr>
          <p:cNvPr id="255" name="Google Shape;255;p35"/>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56" name="Google Shape;256;p35"/>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57" name="Google Shape;257;p35"/>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58" name="Google Shape;258;p35"/>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59" name="Google Shape;259;p35"/>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Regression: </a:t>
            </a:r>
            <a:r>
              <a:rPr lang="en-US" sz="2200">
                <a:solidFill>
                  <a:schemeClr val="lt1"/>
                </a:solidFill>
                <a:latin typeface="Source Sans Pro"/>
                <a:ea typeface="Source Sans Pro"/>
                <a:cs typeface="Source Sans Pro"/>
                <a:sym typeface="Source Sans Pro"/>
              </a:rPr>
              <a:t>“Answers” from model are numeric </a:t>
            </a:r>
            <a:endParaRPr sz="2200">
              <a:solidFill>
                <a:schemeClr val="lt1"/>
              </a:solidFill>
              <a:latin typeface="Source Sans Pro"/>
              <a:ea typeface="Source Sans Pro"/>
              <a:cs typeface="Source Sans Pro"/>
              <a:sym typeface="Source Sans Pro"/>
            </a:endParaRPr>
          </a:p>
        </p:txBody>
      </p:sp>
      <p:sp>
        <p:nvSpPr>
          <p:cNvPr id="260" name="Google Shape;260;p35"/>
          <p:cNvSpPr txBox="1"/>
          <p:nvPr/>
        </p:nvSpPr>
        <p:spPr>
          <a:xfrm>
            <a:off x="8305826" y="3290200"/>
            <a:ext cx="1857900" cy="9678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dirty="0">
                <a:solidFill>
                  <a:schemeClr val="lt1"/>
                </a:solidFill>
                <a:latin typeface="Avenir"/>
                <a:ea typeface="Avenir"/>
                <a:cs typeface="Avenir"/>
                <a:sym typeface="Avenir"/>
              </a:rPr>
              <a:t>Predicted sales price </a:t>
            </a:r>
            <a:r>
              <a:rPr lang="en-US" sz="1800" dirty="0">
                <a:solidFill>
                  <a:schemeClr val="lt2"/>
                </a:solidFill>
                <a:latin typeface="Avenir"/>
                <a:ea typeface="Avenir"/>
                <a:cs typeface="Avenir"/>
                <a:sym typeface="Avenir"/>
              </a:rPr>
              <a:t>($630k)</a:t>
            </a:r>
            <a:endParaRPr sz="1800" dirty="0">
              <a:solidFill>
                <a:schemeClr val="lt2"/>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66" name="Google Shape;266;p36"/>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7" name="Google Shape;267;p36"/>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Email Data</a:t>
            </a:r>
            <a:endParaRPr sz="2900">
              <a:latin typeface="Avenir"/>
              <a:ea typeface="Avenir"/>
              <a:cs typeface="Avenir"/>
              <a:sym typeface="Avenir"/>
            </a:endParaRPr>
          </a:p>
          <a:p>
            <a:pPr marL="12700" marR="5080" lvl="0" indent="0" algn="l" rtl="0">
              <a:lnSpc>
                <a:spcPct val="131034"/>
              </a:lnSpc>
              <a:spcBef>
                <a:spcPts val="0"/>
              </a:spcBef>
              <a:spcAft>
                <a:spcPts val="0"/>
              </a:spcAft>
              <a:buNone/>
            </a:pPr>
            <a:r>
              <a:rPr lang="en-US" sz="2900">
                <a:latin typeface="Avenir"/>
                <a:ea typeface="Avenir"/>
                <a:cs typeface="Avenir"/>
                <a:sym typeface="Avenir"/>
              </a:rPr>
              <a:t>(spam unknown)</a:t>
            </a:r>
            <a:endParaRPr sz="2900">
              <a:latin typeface="Avenir"/>
              <a:ea typeface="Avenir"/>
              <a:cs typeface="Avenir"/>
              <a:sym typeface="Avenir"/>
            </a:endParaRPr>
          </a:p>
        </p:txBody>
      </p:sp>
      <p:sp>
        <p:nvSpPr>
          <p:cNvPr id="268" name="Google Shape;268;p36"/>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69" name="Google Shape;269;p36"/>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70" name="Google Shape;270;p36"/>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71" name="Google Shape;271;p36"/>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72" name="Google Shape;272;p36"/>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73" name="Google Shape;273;p36"/>
          <p:cNvSpPr txBox="1"/>
          <p:nvPr/>
        </p:nvSpPr>
        <p:spPr>
          <a:xfrm>
            <a:off x="8305825" y="3290200"/>
            <a:ext cx="18579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Spam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(yes | no)</a:t>
            </a:r>
            <a:endParaRPr sz="1800">
              <a:solidFill>
                <a:schemeClr val="lt2"/>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79" name="Google Shape;279;p37"/>
          <p:cNvSpPr/>
          <p:nvPr/>
        </p:nvSpPr>
        <p:spPr>
          <a:xfrm>
            <a:off x="2362225" y="3009838"/>
            <a:ext cx="5105400" cy="17526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0" name="Google Shape;280;p37"/>
          <p:cNvSpPr txBox="1"/>
          <p:nvPr/>
        </p:nvSpPr>
        <p:spPr>
          <a:xfrm>
            <a:off x="2559300" y="3342050"/>
            <a:ext cx="2747400" cy="9705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Image Data</a:t>
            </a:r>
            <a:endParaRPr sz="2900">
              <a:latin typeface="Avenir"/>
              <a:ea typeface="Avenir"/>
              <a:cs typeface="Avenir"/>
              <a:sym typeface="Avenir"/>
            </a:endParaRPr>
          </a:p>
          <a:p>
            <a:pPr marL="0" marR="5080" lvl="0" indent="0" algn="l" rtl="0">
              <a:lnSpc>
                <a:spcPct val="131034"/>
              </a:lnSpc>
              <a:spcBef>
                <a:spcPts val="0"/>
              </a:spcBef>
              <a:spcAft>
                <a:spcPts val="0"/>
              </a:spcAft>
              <a:buNone/>
            </a:pPr>
            <a:r>
              <a:rPr lang="en-US" sz="2900">
                <a:latin typeface="Avenir"/>
                <a:ea typeface="Avenir"/>
                <a:cs typeface="Avenir"/>
                <a:sym typeface="Avenir"/>
              </a:rPr>
              <a:t>(label unknown)</a:t>
            </a:r>
            <a:endParaRPr sz="2900">
              <a:latin typeface="Avenir"/>
              <a:ea typeface="Avenir"/>
              <a:cs typeface="Avenir"/>
              <a:sym typeface="Avenir"/>
            </a:endParaRPr>
          </a:p>
        </p:txBody>
      </p:sp>
      <p:sp>
        <p:nvSpPr>
          <p:cNvPr id="281" name="Google Shape;281;p37"/>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82" name="Google Shape;282;p37"/>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83" name="Google Shape;283;p37"/>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84" name="Google Shape;284;p37"/>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85" name="Google Shape;285;p37"/>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86" name="Google Shape;286;p37"/>
          <p:cNvSpPr txBox="1"/>
          <p:nvPr/>
        </p:nvSpPr>
        <p:spPr>
          <a:xfrm>
            <a:off x="8305825" y="3290200"/>
            <a:ext cx="21624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Image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(Cat | Dog | Mouse)</a:t>
            </a:r>
            <a:endParaRPr sz="1800">
              <a:solidFill>
                <a:schemeClr val="lt2"/>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388936" y="338418"/>
            <a:ext cx="9660900" cy="9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Source Sans Pro"/>
              <a:buNone/>
            </a:pPr>
            <a:r>
              <a:rPr lang="en-US"/>
              <a:t>Supervised Learning</a:t>
            </a:r>
            <a:endParaRPr/>
          </a:p>
        </p:txBody>
      </p:sp>
      <p:sp>
        <p:nvSpPr>
          <p:cNvPr id="292" name="Google Shape;292;p38"/>
          <p:cNvSpPr/>
          <p:nvPr/>
        </p:nvSpPr>
        <p:spPr>
          <a:xfrm>
            <a:off x="2362225" y="3009851"/>
            <a:ext cx="5105400" cy="1934400"/>
          </a:xfrm>
          <a:prstGeom prst="roundRect">
            <a:avLst>
              <a:gd name="adj" fmla="val 16667"/>
            </a:avLst>
          </a:prstGeom>
          <a:solidFill>
            <a:srgbClr val="F2F2F2"/>
          </a:soli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38"/>
          <p:cNvSpPr txBox="1"/>
          <p:nvPr/>
        </p:nvSpPr>
        <p:spPr>
          <a:xfrm>
            <a:off x="2559300" y="3221950"/>
            <a:ext cx="3138900" cy="17181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latin typeface="Avenir"/>
                <a:ea typeface="Avenir"/>
                <a:cs typeface="Avenir"/>
                <a:sym typeface="Avenir"/>
              </a:rPr>
              <a:t>Breast cancer surgery data</a:t>
            </a:r>
            <a:endParaRPr sz="2900">
              <a:latin typeface="Avenir"/>
              <a:ea typeface="Avenir"/>
              <a:cs typeface="Avenir"/>
              <a:sym typeface="Avenir"/>
            </a:endParaRPr>
          </a:p>
          <a:p>
            <a:pPr marL="0" marR="5080" lvl="0" indent="0" algn="l" rtl="0">
              <a:lnSpc>
                <a:spcPct val="131034"/>
              </a:lnSpc>
              <a:spcBef>
                <a:spcPts val="0"/>
              </a:spcBef>
              <a:spcAft>
                <a:spcPts val="0"/>
              </a:spcAft>
              <a:buNone/>
            </a:pPr>
            <a:r>
              <a:rPr lang="en-US" sz="2900">
                <a:latin typeface="Avenir"/>
                <a:ea typeface="Avenir"/>
                <a:cs typeface="Avenir"/>
                <a:sym typeface="Avenir"/>
              </a:rPr>
              <a:t>(including survival)</a:t>
            </a:r>
            <a:endParaRPr sz="2900">
              <a:latin typeface="Avenir"/>
              <a:ea typeface="Avenir"/>
              <a:cs typeface="Avenir"/>
              <a:sym typeface="Avenir"/>
            </a:endParaRPr>
          </a:p>
        </p:txBody>
      </p:sp>
      <p:sp>
        <p:nvSpPr>
          <p:cNvPr id="294" name="Google Shape;294;p38"/>
          <p:cNvSpPr txBox="1"/>
          <p:nvPr/>
        </p:nvSpPr>
        <p:spPr>
          <a:xfrm>
            <a:off x="6040780" y="3543238"/>
            <a:ext cx="1274400" cy="461700"/>
          </a:xfrm>
          <a:prstGeom prst="rect">
            <a:avLst/>
          </a:prstGeom>
          <a:solidFill>
            <a:schemeClr val="accent1"/>
          </a:solid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90805" marR="0" lvl="0" indent="0" algn="l" rtl="0">
              <a:lnSpc>
                <a:spcPct val="100000"/>
              </a:lnSpc>
              <a:spcBef>
                <a:spcPts val="0"/>
              </a:spcBef>
              <a:spcAft>
                <a:spcPts val="0"/>
              </a:spcAft>
              <a:buNone/>
            </a:pPr>
            <a:r>
              <a:rPr lang="en-US" sz="3000">
                <a:solidFill>
                  <a:schemeClr val="lt1"/>
                </a:solidFill>
                <a:latin typeface="Avenir"/>
                <a:ea typeface="Avenir"/>
                <a:cs typeface="Avenir"/>
                <a:sym typeface="Avenir"/>
              </a:rPr>
              <a:t>model</a:t>
            </a:r>
            <a:endParaRPr>
              <a:solidFill>
                <a:schemeClr val="lt1"/>
              </a:solidFill>
            </a:endParaRPr>
          </a:p>
        </p:txBody>
      </p:sp>
      <p:cxnSp>
        <p:nvCxnSpPr>
          <p:cNvPr id="295" name="Google Shape;295;p38"/>
          <p:cNvCxnSpPr/>
          <p:nvPr/>
        </p:nvCxnSpPr>
        <p:spPr>
          <a:xfrm>
            <a:off x="51816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96" name="Google Shape;296;p38"/>
          <p:cNvCxnSpPr/>
          <p:nvPr/>
        </p:nvCxnSpPr>
        <p:spPr>
          <a:xfrm>
            <a:off x="7543825" y="3771838"/>
            <a:ext cx="685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297" name="Google Shape;297;p38"/>
          <p:cNvSpPr txBox="1"/>
          <p:nvPr/>
        </p:nvSpPr>
        <p:spPr>
          <a:xfrm>
            <a:off x="5991400" y="4258002"/>
            <a:ext cx="1247700" cy="504600"/>
          </a:xfrm>
          <a:prstGeom prst="rect">
            <a:avLst/>
          </a:prstGeom>
          <a:noFill/>
          <a:ln>
            <a:noFill/>
          </a:ln>
        </p:spPr>
        <p:txBody>
          <a:bodyPr spcFirstLastPara="1" wrap="square" lIns="0" tIns="0" rIns="0" bIns="0" anchor="t" anchorCtr="0">
            <a:noAutofit/>
          </a:bodyPr>
          <a:lstStyle/>
          <a:p>
            <a:pPr marL="12700" marR="5080" lvl="0" indent="0" algn="r" rtl="0">
              <a:lnSpc>
                <a:spcPct val="131034"/>
              </a:lnSpc>
              <a:spcBef>
                <a:spcPts val="0"/>
              </a:spcBef>
              <a:spcAft>
                <a:spcPts val="0"/>
              </a:spcAft>
              <a:buNone/>
            </a:pPr>
            <a:r>
              <a:rPr lang="en-US" sz="2900">
                <a:solidFill>
                  <a:srgbClr val="7F7F7F"/>
                </a:solidFill>
                <a:latin typeface="Avenir"/>
                <a:ea typeface="Avenir"/>
                <a:cs typeface="Avenir"/>
                <a:sym typeface="Avenir"/>
              </a:rPr>
              <a:t>predict</a:t>
            </a:r>
            <a:endParaRPr sz="2900">
              <a:solidFill>
                <a:srgbClr val="7F7F7F"/>
              </a:solidFill>
              <a:latin typeface="Avenir"/>
              <a:ea typeface="Avenir"/>
              <a:cs typeface="Avenir"/>
              <a:sym typeface="Avenir"/>
            </a:endParaRPr>
          </a:p>
        </p:txBody>
      </p:sp>
      <p:sp>
        <p:nvSpPr>
          <p:cNvPr id="298" name="Google Shape;298;p38"/>
          <p:cNvSpPr txBox="1"/>
          <p:nvPr/>
        </p:nvSpPr>
        <p:spPr>
          <a:xfrm>
            <a:off x="652450" y="1522400"/>
            <a:ext cx="97434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Source Sans Pro"/>
                <a:ea typeface="Source Sans Pro"/>
                <a:cs typeface="Source Sans Pro"/>
                <a:sym typeface="Source Sans Pro"/>
              </a:rPr>
              <a:t>Classification: </a:t>
            </a:r>
            <a:r>
              <a:rPr lang="en-US" sz="2200">
                <a:solidFill>
                  <a:schemeClr val="lt1"/>
                </a:solidFill>
                <a:latin typeface="Source Sans Pro"/>
                <a:ea typeface="Source Sans Pro"/>
                <a:cs typeface="Source Sans Pro"/>
                <a:sym typeface="Source Sans Pro"/>
              </a:rPr>
              <a:t>“Answers” from model are categories </a:t>
            </a:r>
            <a:endParaRPr sz="2200">
              <a:solidFill>
                <a:schemeClr val="lt1"/>
              </a:solidFill>
              <a:latin typeface="Source Sans Pro"/>
              <a:ea typeface="Source Sans Pro"/>
              <a:cs typeface="Source Sans Pro"/>
              <a:sym typeface="Source Sans Pro"/>
            </a:endParaRPr>
          </a:p>
        </p:txBody>
      </p:sp>
      <p:sp>
        <p:nvSpPr>
          <p:cNvPr id="299" name="Google Shape;299;p38"/>
          <p:cNvSpPr txBox="1"/>
          <p:nvPr/>
        </p:nvSpPr>
        <p:spPr>
          <a:xfrm>
            <a:off x="8305825" y="3290200"/>
            <a:ext cx="2162400" cy="1581600"/>
          </a:xfrm>
          <a:prstGeom prst="rect">
            <a:avLst/>
          </a:prstGeom>
          <a:noFill/>
          <a:ln>
            <a:noFill/>
          </a:ln>
        </p:spPr>
        <p:txBody>
          <a:bodyPr spcFirstLastPara="1" wrap="square" lIns="0" tIns="0" rIns="0" bIns="0" anchor="t" anchorCtr="0">
            <a:noAutofit/>
          </a:bodyPr>
          <a:lstStyle/>
          <a:p>
            <a:pPr marL="12700" marR="5080" lvl="0" indent="0" algn="l" rtl="0">
              <a:lnSpc>
                <a:spcPct val="131034"/>
              </a:lnSpc>
              <a:spcBef>
                <a:spcPts val="0"/>
              </a:spcBef>
              <a:spcAft>
                <a:spcPts val="0"/>
              </a:spcAft>
              <a:buNone/>
            </a:pPr>
            <a:r>
              <a:rPr lang="en-US" sz="2900">
                <a:solidFill>
                  <a:schemeClr val="lt1"/>
                </a:solidFill>
                <a:latin typeface="Avenir"/>
                <a:ea typeface="Avenir"/>
                <a:cs typeface="Avenir"/>
                <a:sym typeface="Avenir"/>
              </a:rPr>
              <a:t>Predict survival </a:t>
            </a:r>
            <a:endParaRPr sz="2900">
              <a:solidFill>
                <a:schemeClr val="lt1"/>
              </a:solidFill>
              <a:latin typeface="Avenir"/>
              <a:ea typeface="Avenir"/>
              <a:cs typeface="Avenir"/>
              <a:sym typeface="Avenir"/>
            </a:endParaRPr>
          </a:p>
          <a:p>
            <a:pPr marL="12700" marR="5080" lvl="0" indent="0" algn="l" rtl="0">
              <a:lnSpc>
                <a:spcPct val="131034"/>
              </a:lnSpc>
              <a:spcBef>
                <a:spcPts val="0"/>
              </a:spcBef>
              <a:spcAft>
                <a:spcPts val="0"/>
              </a:spcAft>
              <a:buNone/>
            </a:pPr>
            <a:r>
              <a:rPr lang="en-US" sz="1800">
                <a:solidFill>
                  <a:schemeClr val="lt2"/>
                </a:solidFill>
                <a:latin typeface="Avenir"/>
                <a:ea typeface="Avenir"/>
                <a:cs typeface="Avenir"/>
                <a:sym typeface="Avenir"/>
              </a:rPr>
              <a:t>(Survived | Lost)</a:t>
            </a:r>
            <a:endParaRPr sz="1800">
              <a:solidFill>
                <a:schemeClr val="lt2"/>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Ion">
  <a:themeElements>
    <a:clrScheme name="Custom 1">
      <a:dk1>
        <a:srgbClr val="000000"/>
      </a:dk1>
      <a:lt1>
        <a:srgbClr val="FFFFFF"/>
      </a:lt1>
      <a:dk2>
        <a:srgbClr val="454551"/>
      </a:dk2>
      <a:lt2>
        <a:srgbClr val="D8D9DC"/>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1608</Words>
  <Application>Microsoft Macintosh PowerPoint</Application>
  <PresentationFormat>Widescreen</PresentationFormat>
  <Paragraphs>280</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Noto Sans Symbols</vt:lpstr>
      <vt:lpstr>Calibri</vt:lpstr>
      <vt:lpstr>Avenir</vt:lpstr>
      <vt:lpstr>Arial</vt:lpstr>
      <vt:lpstr>Source Sans Pro</vt:lpstr>
      <vt:lpstr>Ion</vt:lpstr>
      <vt:lpstr>Intro to Classification &amp; k-Nearest Neighbors</vt:lpstr>
      <vt:lpstr>REVIEW:  What is Supervised Learning? </vt:lpstr>
      <vt:lpstr>Supervised Learning</vt:lpstr>
      <vt:lpstr>Supervised Learning</vt:lpstr>
      <vt:lpstr>Supervised Learning</vt:lpstr>
      <vt:lpstr>Supervised Learning</vt:lpstr>
      <vt:lpstr>Supervised Learning</vt:lpstr>
      <vt:lpstr>Supervised Learning</vt:lpstr>
      <vt:lpstr>Supervised Learning</vt:lpstr>
      <vt:lpstr>Supervised Learning - Train</vt:lpstr>
      <vt:lpstr>Supervised Learning - Predict</vt:lpstr>
      <vt:lpstr>Supervised Learning - Vernacular</vt:lpstr>
      <vt:lpstr>Supervised Learning - Vernacular</vt:lpstr>
      <vt:lpstr>Supervised Learning - Vernacular</vt:lpstr>
      <vt:lpstr>Supervised Learning - Example</vt:lpstr>
      <vt:lpstr>Supervised Learning - Example</vt:lpstr>
      <vt:lpstr>k-Nearest Neighbors Algorithm</vt:lpstr>
      <vt:lpstr>Tell me who you hang out with and I’ll tell you who you are.</vt:lpstr>
      <vt:lpstr>KNN - Overview</vt:lpstr>
      <vt:lpstr>Supervised Learning - Example</vt:lpstr>
      <vt:lpstr>Supervised Learning - Example</vt:lpstr>
      <vt:lpstr>Supervised Learning - Example</vt:lpstr>
      <vt:lpstr>Supervised Learning - Example</vt:lpstr>
      <vt:lpstr>Supervised Learning - Example</vt:lpstr>
      <vt:lpstr>Supervised Learning - Example</vt:lpstr>
      <vt:lpstr>Supervised Learning - Example</vt:lpstr>
      <vt:lpstr>Decision Regions</vt:lpstr>
      <vt:lpstr>Decision Regions - What are they?</vt:lpstr>
      <vt:lpstr>KNN Decision Boundary</vt:lpstr>
      <vt:lpstr>KNN Decision Boundary</vt:lpstr>
      <vt:lpstr>KNN Decision Boundary</vt:lpstr>
      <vt:lpstr>KNN Decision Boundary – Multiclass?</vt:lpstr>
      <vt:lpstr>KNN Decision Boundary</vt:lpstr>
      <vt:lpstr>Remember to Scale!</vt:lpstr>
      <vt:lpstr>Remember to Scale!</vt:lpstr>
      <vt:lpstr>Remember to Scale!</vt:lpstr>
      <vt:lpstr>KNN -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Supervised Learning &amp; KNN Classifier</dc:title>
  <cp:lastModifiedBy>Joan Wang</cp:lastModifiedBy>
  <cp:revision>33</cp:revision>
  <cp:lastPrinted>2019-01-11T21:03:47Z</cp:lastPrinted>
  <dcterms:modified xsi:type="dcterms:W3CDTF">2021-04-30T21:31:55Z</dcterms:modified>
</cp:coreProperties>
</file>